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5020" autoAdjust="0"/>
  </p:normalViewPr>
  <p:slideViewPr>
    <p:cSldViewPr snapToGrid="0" snapToObjects="1">
      <p:cViewPr varScale="1">
        <p:scale>
          <a:sx n="82" d="100"/>
          <a:sy n="82" d="100"/>
        </p:scale>
        <p:origin x="72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jpg>
</file>

<file path=ppt/media/image22.jpg>
</file>

<file path=ppt/media/image23.png>
</file>

<file path=ppt/media/image24.jpg>
</file>

<file path=ppt/media/image25.jpg>
</file>

<file path=ppt/media/image26.png>
</file>

<file path=ppt/media/image27.jpg>
</file>

<file path=ppt/media/image28.jpg>
</file>

<file path=ppt/media/image29.jpeg>
</file>

<file path=ppt/media/image3.png>
</file>

<file path=ppt/media/image30.jp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sifdotexe/IBM-Data-Science/blob/main/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sifdotexe/IBM-Data-Science/blob/main/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sifdotexe/IBM-Data-Science/blob/main/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sifdotexe/IBM-Data-Science/blob/main/Interactive%20Visual%20Analytic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sifdotexe/IBM-Data-Scienc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sifdotexe/IBM-Data-Science/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8.jpg"/><Relationship Id="rId4" Type="http://schemas.openxmlformats.org/officeDocument/2006/relationships/image" Target="../media/image27.jpg"/></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www.coursera.org/professional-certificates/ibm-data-science?#instructors" TargetMode="External"/><Relationship Id="rId4" Type="http://schemas.openxmlformats.org/officeDocument/2006/relationships/hyperlink" Target="https://github.com/Asifdotexe/IBM-Data-Science"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sifdotexe/IBM-Data-Science/blob/main/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sifdotexe/IBM-Data-Science/blob/main/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Asif Sayyed</a:t>
            </a:r>
          </a:p>
          <a:p>
            <a:r>
              <a:rPr lang="en-US" dirty="0">
                <a:solidFill>
                  <a:schemeClr val="bg2"/>
                </a:solidFill>
                <a:latin typeface="Abadi" panose="020B0604020104020204" pitchFamily="34" charset="0"/>
                <a:ea typeface="SF Pro" pitchFamily="2" charset="0"/>
                <a:cs typeface="SF Pro" pitchFamily="2" charset="0"/>
              </a:rPr>
              <a:t>26-11-2023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74235"/>
            <a:ext cx="10687961" cy="4351338"/>
          </a:xfrm>
          <a:prstGeom prst="rect">
            <a:avLst/>
          </a:prstGeom>
        </p:spPr>
        <p:txBody>
          <a:bodyPr/>
          <a:lstStyle/>
          <a:p>
            <a:pPr>
              <a:lnSpc>
                <a:spcPct val="100000"/>
              </a:lnSpc>
              <a:spcBef>
                <a:spcPts val="1280"/>
              </a:spcBef>
            </a:pPr>
            <a:r>
              <a:rPr lang="en-US" sz="1800" dirty="0">
                <a:solidFill>
                  <a:schemeClr val="accent3">
                    <a:lumMod val="25000"/>
                  </a:schemeClr>
                </a:solidFill>
                <a:latin typeface="Abadi"/>
              </a:rPr>
              <a:t>Create a training label with landing outcomes where successful = 1 &amp; failure = 0.</a:t>
            </a:r>
          </a:p>
          <a:p>
            <a:pPr>
              <a:lnSpc>
                <a:spcPct val="100000"/>
              </a:lnSpc>
              <a:spcBef>
                <a:spcPts val="1175"/>
              </a:spcBef>
            </a:pPr>
            <a:r>
              <a:rPr lang="en-US" sz="1800" dirty="0">
                <a:solidFill>
                  <a:schemeClr val="accent3">
                    <a:lumMod val="25000"/>
                  </a:schemeClr>
                </a:solidFill>
                <a:latin typeface="Abadi"/>
              </a:rPr>
              <a:t>Outcome column has two components: ‘Mission Outcome’ ‘Landing Location’</a:t>
            </a:r>
          </a:p>
          <a:p>
            <a:pPr marR="5080">
              <a:lnSpc>
                <a:spcPct val="150000"/>
              </a:lnSpc>
              <a:spcBef>
                <a:spcPts val="290"/>
              </a:spcBef>
            </a:pPr>
            <a:r>
              <a:rPr lang="en-US" sz="1800" dirty="0">
                <a:solidFill>
                  <a:schemeClr val="accent3">
                    <a:lumMod val="25000"/>
                  </a:schemeClr>
                </a:solidFill>
                <a:latin typeface="Abadi"/>
              </a:rPr>
              <a:t>New training label column ‘class’ with a value of 1 if ‘Mission Outcome’ is True and 0 otherwise.  Value Mapping:</a:t>
            </a:r>
          </a:p>
          <a:p>
            <a:pPr>
              <a:lnSpc>
                <a:spcPct val="100000"/>
              </a:lnSpc>
              <a:spcBef>
                <a:spcPts val="1275"/>
              </a:spcBef>
            </a:pPr>
            <a:r>
              <a:rPr lang="en-US" sz="1800" dirty="0">
                <a:solidFill>
                  <a:schemeClr val="accent3">
                    <a:lumMod val="25000"/>
                  </a:schemeClr>
                </a:solidFill>
                <a:latin typeface="Abadi"/>
              </a:rPr>
              <a:t>True ASDS, True RTLS, &amp; True Ocean – set to -&gt; 1</a:t>
            </a:r>
          </a:p>
          <a:p>
            <a:pPr>
              <a:lnSpc>
                <a:spcPct val="100000"/>
              </a:lnSpc>
              <a:spcBef>
                <a:spcPts val="1200"/>
              </a:spcBef>
            </a:pPr>
            <a:r>
              <a:rPr lang="en-US" sz="1800" dirty="0">
                <a:solidFill>
                  <a:schemeClr val="accent3">
                    <a:lumMod val="25000"/>
                  </a:schemeClr>
                </a:solidFill>
                <a:latin typeface="Abadi"/>
              </a:rPr>
              <a:t>None </a:t>
            </a:r>
            <a:r>
              <a:rPr lang="en-US" sz="1800" dirty="0" err="1">
                <a:solidFill>
                  <a:schemeClr val="accent3">
                    <a:lumMod val="25000"/>
                  </a:schemeClr>
                </a:solidFill>
                <a:latin typeface="Abadi"/>
              </a:rPr>
              <a:t>None</a:t>
            </a:r>
            <a:r>
              <a:rPr lang="en-US" sz="1800" dirty="0">
                <a:solidFill>
                  <a:schemeClr val="accent3">
                    <a:lumMod val="25000"/>
                  </a:schemeClr>
                </a:solidFill>
                <a:latin typeface="Abadi"/>
              </a:rPr>
              <a:t>, False ASDS, None ASDS, False Ocean, False RTLS – set to -&gt; 0</a:t>
            </a:r>
          </a:p>
          <a:p>
            <a:pPr>
              <a:lnSpc>
                <a:spcPct val="100000"/>
              </a:lnSpc>
              <a:spcBef>
                <a:spcPts val="5"/>
              </a:spcBef>
            </a:pPr>
            <a:endParaRPr lang="en-US" sz="1800" dirty="0">
              <a:solidFill>
                <a:schemeClr val="accent3">
                  <a:lumMod val="25000"/>
                </a:schemeClr>
              </a:solidFill>
              <a:latin typeface="Abadi"/>
            </a:endParaRPr>
          </a:p>
          <a:p>
            <a:pPr marR="1900555">
              <a:lnSpc>
                <a:spcPct val="148000"/>
              </a:lnSpc>
            </a:pPr>
            <a:r>
              <a:rPr lang="en-US" sz="1800" dirty="0">
                <a:solidFill>
                  <a:schemeClr val="accent3">
                    <a:lumMod val="25000"/>
                  </a:schemeClr>
                </a:solidFill>
                <a:latin typeface="Abadi"/>
                <a:hlinkClick r:id="rId3"/>
              </a:rPr>
              <a:t>GitHub URL</a:t>
            </a:r>
            <a:endParaRPr lang="en-US" sz="18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80696" y="1520825"/>
            <a:ext cx="9745589" cy="4351338"/>
          </a:xfrm>
          <a:prstGeom prst="rect">
            <a:avLst/>
          </a:prstGeom>
        </p:spPr>
        <p:txBody>
          <a:bodyPr lIns="91440" tIns="45720" rIns="91440" bIns="45720" anchor="t"/>
          <a:lstStyle/>
          <a:p>
            <a:pPr marR="556260">
              <a:lnSpc>
                <a:spcPts val="2210"/>
              </a:lnSpc>
              <a:spcBef>
                <a:spcPts val="335"/>
              </a:spcBef>
            </a:pPr>
            <a:r>
              <a:rPr lang="en-US" sz="1800" dirty="0">
                <a:solidFill>
                  <a:schemeClr val="accent3">
                    <a:lumMod val="25000"/>
                  </a:schemeClr>
                </a:solidFill>
                <a:latin typeface="Abadi"/>
              </a:rPr>
              <a:t>Exploratory Data Analysis performed on variables Flight Number, Payload Mass, Launch Site,  Orbit, Class and Year.</a:t>
            </a:r>
          </a:p>
          <a:p>
            <a:pPr>
              <a:lnSpc>
                <a:spcPct val="100000"/>
              </a:lnSpc>
              <a:spcBef>
                <a:spcPts val="1050"/>
              </a:spcBef>
            </a:pPr>
            <a:r>
              <a:rPr lang="en-US" sz="1800" dirty="0">
                <a:solidFill>
                  <a:schemeClr val="accent3">
                    <a:lumMod val="25000"/>
                  </a:schemeClr>
                </a:solidFill>
                <a:latin typeface="Abadi"/>
              </a:rPr>
              <a:t>Plots Used:</a:t>
            </a:r>
          </a:p>
          <a:p>
            <a:pPr marR="405765">
              <a:lnSpc>
                <a:spcPts val="2210"/>
              </a:lnSpc>
              <a:spcBef>
                <a:spcPts val="1430"/>
              </a:spcBef>
            </a:pPr>
            <a:r>
              <a:rPr lang="en-US" sz="1800" dirty="0">
                <a:solidFill>
                  <a:schemeClr val="accent3">
                    <a:lumMod val="25000"/>
                  </a:schemeClr>
                </a:solidFill>
                <a:latin typeface="Abadi"/>
              </a:rPr>
              <a:t>Flight Number vs. Payload Mass, Flight Number vs. Launch Site, Payload Mass vs. Launch Site,  Orbit vs. Success Rate, Flight Number vs. Orbit, Payload vs Orbit, and Success Yearly Trend</a:t>
            </a:r>
          </a:p>
          <a:p>
            <a:pPr>
              <a:lnSpc>
                <a:spcPts val="2300"/>
              </a:lnSpc>
              <a:spcBef>
                <a:spcPts val="1160"/>
              </a:spcBef>
            </a:pPr>
            <a:r>
              <a:rPr lang="en-US" sz="1800" dirty="0">
                <a:solidFill>
                  <a:schemeClr val="accent3">
                    <a:lumMod val="25000"/>
                  </a:schemeClr>
                </a:solidFill>
                <a:latin typeface="Abadi"/>
              </a:rPr>
              <a:t>Scatter plots, line charts, and bar plots were used to compare relationships between variables to</a:t>
            </a:r>
          </a:p>
          <a:p>
            <a:pPr>
              <a:lnSpc>
                <a:spcPts val="2300"/>
              </a:lnSpc>
            </a:pPr>
            <a:r>
              <a:rPr lang="en-US" sz="1800" dirty="0">
                <a:solidFill>
                  <a:schemeClr val="accent3">
                    <a:lumMod val="25000"/>
                  </a:schemeClr>
                </a:solidFill>
                <a:latin typeface="Abadi"/>
              </a:rPr>
              <a:t>decide if a relationship exists so that they could be used in training the machine learning model</a:t>
            </a:r>
          </a:p>
          <a:p>
            <a:pPr marR="5080">
              <a:lnSpc>
                <a:spcPct val="100000"/>
              </a:lnSpc>
              <a:spcBef>
                <a:spcPts val="1105"/>
              </a:spcBef>
            </a:pPr>
            <a:r>
              <a:rPr lang="en-US" sz="1800" dirty="0">
                <a:solidFill>
                  <a:schemeClr val="accent3">
                    <a:lumMod val="25000"/>
                  </a:schemeClr>
                </a:solidFill>
                <a:latin typeface="Abadi"/>
                <a:hlinkClick r:id="rId3"/>
              </a:rPr>
              <a:t>GitHub URL</a:t>
            </a:r>
            <a:endParaRPr lang="en-US" sz="18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84655"/>
            <a:ext cx="10687962" cy="3984625"/>
          </a:xfrm>
          <a:prstGeom prst="rect">
            <a:avLst/>
          </a:prstGeom>
        </p:spPr>
        <p:txBody>
          <a:bodyPr lIns="91440" tIns="45720" rIns="91440" bIns="45720" anchor="t"/>
          <a:lstStyle/>
          <a:p>
            <a:pPr>
              <a:lnSpc>
                <a:spcPct val="100000"/>
              </a:lnSpc>
              <a:spcBef>
                <a:spcPts val="1280"/>
              </a:spcBef>
            </a:pPr>
            <a:r>
              <a:rPr lang="en-IN" sz="2000" dirty="0">
                <a:solidFill>
                  <a:schemeClr val="accent3">
                    <a:lumMod val="25000"/>
                  </a:schemeClr>
                </a:solidFill>
                <a:latin typeface="Abadi"/>
              </a:rPr>
              <a:t>Loaded data set into IBM DB2 Database.</a:t>
            </a:r>
          </a:p>
          <a:p>
            <a:pPr>
              <a:lnSpc>
                <a:spcPct val="100000"/>
              </a:lnSpc>
              <a:spcBef>
                <a:spcPts val="1175"/>
              </a:spcBef>
            </a:pPr>
            <a:r>
              <a:rPr lang="en-IN" sz="2000" dirty="0">
                <a:solidFill>
                  <a:schemeClr val="accent3">
                    <a:lumMod val="25000"/>
                  </a:schemeClr>
                </a:solidFill>
                <a:latin typeface="Abadi"/>
              </a:rPr>
              <a:t>Queried using SQL Python integration.</a:t>
            </a:r>
          </a:p>
          <a:p>
            <a:pPr>
              <a:lnSpc>
                <a:spcPct val="100000"/>
              </a:lnSpc>
              <a:spcBef>
                <a:spcPts val="1560"/>
              </a:spcBef>
            </a:pPr>
            <a:r>
              <a:rPr lang="en-IN" sz="2000" dirty="0">
                <a:solidFill>
                  <a:schemeClr val="accent3">
                    <a:lumMod val="25000"/>
                  </a:schemeClr>
                </a:solidFill>
                <a:latin typeface="Abadi"/>
              </a:rPr>
              <a:t>Queries were made to get a better understanding of the dataset.</a:t>
            </a:r>
          </a:p>
          <a:p>
            <a:pPr marR="434975">
              <a:lnSpc>
                <a:spcPts val="2200"/>
              </a:lnSpc>
              <a:spcBef>
                <a:spcPts val="1440"/>
              </a:spcBef>
            </a:pPr>
            <a:r>
              <a:rPr lang="en-IN" sz="2000" dirty="0">
                <a:solidFill>
                  <a:schemeClr val="accent3">
                    <a:lumMod val="25000"/>
                  </a:schemeClr>
                </a:solidFill>
                <a:latin typeface="Abadi"/>
              </a:rPr>
              <a:t>Queried information about launch site names, mission outcomes, various pay load sizes of  customers and booster versions, and landing outcomes</a:t>
            </a:r>
          </a:p>
          <a:p>
            <a:pPr marR="5080">
              <a:lnSpc>
                <a:spcPct val="149000"/>
              </a:lnSpc>
            </a:pPr>
            <a:r>
              <a:rPr lang="en-IN" sz="2000" dirty="0">
                <a:solidFill>
                  <a:schemeClr val="accent3">
                    <a:lumMod val="25000"/>
                  </a:schemeClr>
                </a:solidFill>
                <a:latin typeface="Abadi"/>
                <a:hlinkClick r:id="rId3"/>
              </a:rPr>
              <a:t>GitHub URL</a:t>
            </a:r>
            <a:endParaRPr lang="en-US" sz="20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R="5080">
              <a:lnSpc>
                <a:spcPts val="2210"/>
              </a:lnSpc>
              <a:spcBef>
                <a:spcPts val="335"/>
              </a:spcBef>
            </a:pPr>
            <a:r>
              <a:rPr lang="en-US" sz="2000" dirty="0">
                <a:solidFill>
                  <a:schemeClr val="accent3">
                    <a:lumMod val="25000"/>
                  </a:schemeClr>
                </a:solidFill>
                <a:latin typeface="Abadi"/>
              </a:rPr>
              <a:t>Folium maps mark Launch Sites, successful and unsuccessful landings, and a proximity example  to key locations: Railway, Highway, Coast, and City.</a:t>
            </a:r>
          </a:p>
          <a:p>
            <a:pPr marR="311150">
              <a:lnSpc>
                <a:spcPts val="2300"/>
              </a:lnSpc>
              <a:spcBef>
                <a:spcPts val="1115"/>
              </a:spcBef>
            </a:pPr>
            <a:r>
              <a:rPr lang="en-US" sz="2000" dirty="0">
                <a:solidFill>
                  <a:schemeClr val="accent3">
                    <a:lumMod val="25000"/>
                  </a:schemeClr>
                </a:solidFill>
                <a:latin typeface="Abadi"/>
              </a:rPr>
              <a:t>This allows us to understand why launch sites may be located where they are. Also visualizes  successful landings relative to location.</a:t>
            </a:r>
          </a:p>
          <a:p>
            <a:pPr>
              <a:lnSpc>
                <a:spcPct val="100000"/>
              </a:lnSpc>
              <a:spcBef>
                <a:spcPts val="1070"/>
              </a:spcBef>
            </a:pPr>
            <a:r>
              <a:rPr lang="en-US" sz="2000" dirty="0">
                <a:solidFill>
                  <a:schemeClr val="accent3">
                    <a:lumMod val="25000"/>
                  </a:schemeClr>
                </a:solidFill>
                <a:latin typeface="Abadi"/>
                <a:hlinkClick r:id="rId3"/>
              </a:rPr>
              <a:t>GitHub URL</a:t>
            </a:r>
            <a:endParaRPr lang="en-US" sz="20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791970"/>
            <a:ext cx="9745589" cy="4351338"/>
          </a:xfrm>
          <a:prstGeom prst="rect">
            <a:avLst/>
          </a:prstGeom>
        </p:spPr>
        <p:txBody>
          <a:bodyPr vert="horz" lIns="91440" tIns="45720" rIns="91440" bIns="45720" rtlCol="0" anchor="t">
            <a:normAutofit/>
          </a:bodyPr>
          <a:lstStyle/>
          <a:p>
            <a:pPr>
              <a:lnSpc>
                <a:spcPct val="100000"/>
              </a:lnSpc>
              <a:spcBef>
                <a:spcPts val="1200"/>
              </a:spcBef>
            </a:pPr>
            <a:r>
              <a:rPr lang="en-US" sz="2000" dirty="0">
                <a:solidFill>
                  <a:schemeClr val="accent3">
                    <a:lumMod val="25000"/>
                  </a:schemeClr>
                </a:solidFill>
                <a:latin typeface="Abadi"/>
              </a:rPr>
              <a:t>Dashboard includes a pie chart and a scatter plot.</a:t>
            </a:r>
          </a:p>
          <a:p>
            <a:pPr marR="84455">
              <a:lnSpc>
                <a:spcPts val="2290"/>
              </a:lnSpc>
              <a:spcBef>
                <a:spcPts val="1275"/>
              </a:spcBef>
            </a:pPr>
            <a:r>
              <a:rPr lang="en-US" sz="2000" dirty="0">
                <a:solidFill>
                  <a:schemeClr val="accent3">
                    <a:lumMod val="25000"/>
                  </a:schemeClr>
                </a:solidFill>
                <a:latin typeface="Abadi"/>
              </a:rPr>
              <a:t>Pie chart can be selected to show distribution of successful landings across all launch sites and  can be selected to show individual launch site success rates.</a:t>
            </a:r>
          </a:p>
          <a:p>
            <a:pPr marR="5080">
              <a:lnSpc>
                <a:spcPts val="2210"/>
              </a:lnSpc>
              <a:spcBef>
                <a:spcPts val="1375"/>
              </a:spcBef>
            </a:pPr>
            <a:r>
              <a:rPr lang="en-US" sz="2000" dirty="0">
                <a:solidFill>
                  <a:schemeClr val="accent3">
                    <a:lumMod val="25000"/>
                  </a:schemeClr>
                </a:solidFill>
                <a:latin typeface="Abadi"/>
              </a:rPr>
              <a:t>Scatter plot takes two inputs: All sites or individual site and payload mass on a slider between 0  and 10000 kg.</a:t>
            </a:r>
          </a:p>
          <a:p>
            <a:pPr>
              <a:lnSpc>
                <a:spcPct val="100000"/>
              </a:lnSpc>
              <a:spcBef>
                <a:spcPts val="1050"/>
              </a:spcBef>
            </a:pPr>
            <a:r>
              <a:rPr lang="en-US" sz="2000" dirty="0">
                <a:solidFill>
                  <a:schemeClr val="accent3">
                    <a:lumMod val="25000"/>
                  </a:schemeClr>
                </a:solidFill>
                <a:latin typeface="Abadi"/>
              </a:rPr>
              <a:t>The pie chart is used to visualize launch site success rate.</a:t>
            </a:r>
          </a:p>
          <a:p>
            <a:pPr>
              <a:lnSpc>
                <a:spcPts val="2350"/>
              </a:lnSpc>
              <a:spcBef>
                <a:spcPts val="1105"/>
              </a:spcBef>
            </a:pPr>
            <a:r>
              <a:rPr lang="en-US" sz="2000" dirty="0">
                <a:solidFill>
                  <a:schemeClr val="accent3">
                    <a:lumMod val="25000"/>
                  </a:schemeClr>
                </a:solidFill>
                <a:latin typeface="Abadi"/>
              </a:rPr>
              <a:t>The scatter plot can help us see how success varies across launch sites, payload mass, and</a:t>
            </a:r>
          </a:p>
          <a:p>
            <a:pPr>
              <a:lnSpc>
                <a:spcPts val="2350"/>
              </a:lnSpc>
            </a:pPr>
            <a:r>
              <a:rPr lang="en-US" sz="2000" dirty="0">
                <a:solidFill>
                  <a:schemeClr val="accent3">
                    <a:lumMod val="25000"/>
                  </a:schemeClr>
                </a:solidFill>
                <a:latin typeface="Abadi"/>
              </a:rPr>
              <a:t>booster version category.</a:t>
            </a:r>
          </a:p>
          <a:p>
            <a:pPr>
              <a:lnSpc>
                <a:spcPct val="100000"/>
              </a:lnSpc>
              <a:spcBef>
                <a:spcPts val="925"/>
              </a:spcBef>
            </a:pPr>
            <a:r>
              <a:rPr lang="en-US" sz="2000" dirty="0">
                <a:solidFill>
                  <a:schemeClr val="accent3">
                    <a:lumMod val="25000"/>
                  </a:schemeClr>
                </a:solidFill>
                <a:latin typeface="Abadi"/>
                <a:hlinkClick r:id="rId3"/>
              </a:rPr>
              <a:t>GitHub URL</a:t>
            </a:r>
            <a:endParaRPr lang="en-US" sz="20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buNone/>
            </a:pPr>
            <a:r>
              <a:rPr lang="en-US" dirty="0">
                <a:hlinkClick r:id="rId3"/>
              </a:rPr>
              <a:t>GITHUB URL</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pSp>
        <p:nvGrpSpPr>
          <p:cNvPr id="2" name="object 5">
            <a:extLst>
              <a:ext uri="{FF2B5EF4-FFF2-40B4-BE49-F238E27FC236}">
                <a16:creationId xmlns:a16="http://schemas.microsoft.com/office/drawing/2014/main" id="{741DC167-6F5D-3932-C7DF-A116C9EEDDB9}"/>
              </a:ext>
            </a:extLst>
          </p:cNvPr>
          <p:cNvGrpSpPr/>
          <p:nvPr/>
        </p:nvGrpSpPr>
        <p:grpSpPr>
          <a:xfrm>
            <a:off x="3822191" y="1933955"/>
            <a:ext cx="1938655" cy="1728470"/>
            <a:chOff x="3822191" y="1933955"/>
            <a:chExt cx="1938655" cy="1728470"/>
          </a:xfrm>
          <a:solidFill>
            <a:srgbClr val="0948CB"/>
          </a:solidFill>
        </p:grpSpPr>
        <p:sp>
          <p:nvSpPr>
            <p:cNvPr id="6" name="object 6">
              <a:extLst>
                <a:ext uri="{FF2B5EF4-FFF2-40B4-BE49-F238E27FC236}">
                  <a16:creationId xmlns:a16="http://schemas.microsoft.com/office/drawing/2014/main" id="{7CC5DF81-4877-E2D0-EA6A-98D3F757C012}"/>
                </a:ext>
              </a:extLst>
            </p:cNvPr>
            <p:cNvSpPr/>
            <p:nvPr/>
          </p:nvSpPr>
          <p:spPr>
            <a:xfrm>
              <a:off x="4133087" y="2229611"/>
              <a:ext cx="173990" cy="1432560"/>
            </a:xfrm>
            <a:custGeom>
              <a:avLst/>
              <a:gdLst/>
              <a:ahLst/>
              <a:cxnLst/>
              <a:rect l="l" t="t" r="r" b="b"/>
              <a:pathLst>
                <a:path w="173989" h="1432560">
                  <a:moveTo>
                    <a:pt x="173482" y="0"/>
                  </a:moveTo>
                  <a:lnTo>
                    <a:pt x="0" y="0"/>
                  </a:lnTo>
                  <a:lnTo>
                    <a:pt x="0" y="1432560"/>
                  </a:lnTo>
                  <a:lnTo>
                    <a:pt x="173482" y="1432560"/>
                  </a:lnTo>
                  <a:lnTo>
                    <a:pt x="173482" y="0"/>
                  </a:lnTo>
                  <a:close/>
                </a:path>
              </a:pathLst>
            </a:custGeom>
            <a:grpFill/>
          </p:spPr>
          <p:txBody>
            <a:bodyPr wrap="square" lIns="0" tIns="0" rIns="0" bIns="0" rtlCol="0"/>
            <a:lstStyle/>
            <a:p>
              <a:endParaRPr/>
            </a:p>
          </p:txBody>
        </p:sp>
        <p:sp>
          <p:nvSpPr>
            <p:cNvPr id="7" name="object 7">
              <a:extLst>
                <a:ext uri="{FF2B5EF4-FFF2-40B4-BE49-F238E27FC236}">
                  <a16:creationId xmlns:a16="http://schemas.microsoft.com/office/drawing/2014/main" id="{6CB3E7D9-D4E3-39F8-C7CF-76A8CE1E0267}"/>
                </a:ext>
              </a:extLst>
            </p:cNvPr>
            <p:cNvSpPr/>
            <p:nvPr/>
          </p:nvSpPr>
          <p:spPr>
            <a:xfrm>
              <a:off x="3829811" y="1941575"/>
              <a:ext cx="1923414" cy="1153795"/>
            </a:xfrm>
            <a:custGeom>
              <a:avLst/>
              <a:gdLst/>
              <a:ahLst/>
              <a:cxnLst/>
              <a:rect l="l" t="t" r="r" b="b"/>
              <a:pathLst>
                <a:path w="1923414" h="1153795">
                  <a:moveTo>
                    <a:pt x="1807845" y="0"/>
                  </a:moveTo>
                  <a:lnTo>
                    <a:pt x="115315" y="0"/>
                  </a:lnTo>
                  <a:lnTo>
                    <a:pt x="70485" y="9016"/>
                  </a:lnTo>
                  <a:lnTo>
                    <a:pt x="33782" y="33782"/>
                  </a:lnTo>
                  <a:lnTo>
                    <a:pt x="9016" y="70485"/>
                  </a:lnTo>
                  <a:lnTo>
                    <a:pt x="0" y="115315"/>
                  </a:lnTo>
                  <a:lnTo>
                    <a:pt x="0" y="1038225"/>
                  </a:lnTo>
                  <a:lnTo>
                    <a:pt x="9016" y="1083056"/>
                  </a:lnTo>
                  <a:lnTo>
                    <a:pt x="33782" y="1119759"/>
                  </a:lnTo>
                  <a:lnTo>
                    <a:pt x="70485" y="1144524"/>
                  </a:lnTo>
                  <a:lnTo>
                    <a:pt x="115315" y="1153540"/>
                  </a:lnTo>
                  <a:lnTo>
                    <a:pt x="1807845" y="1153540"/>
                  </a:lnTo>
                  <a:lnTo>
                    <a:pt x="1852676" y="1144524"/>
                  </a:lnTo>
                  <a:lnTo>
                    <a:pt x="1889378" y="1119759"/>
                  </a:lnTo>
                  <a:lnTo>
                    <a:pt x="1914143" y="1083056"/>
                  </a:lnTo>
                  <a:lnTo>
                    <a:pt x="1923161" y="1038225"/>
                  </a:lnTo>
                  <a:lnTo>
                    <a:pt x="1923161" y="115315"/>
                  </a:lnTo>
                  <a:lnTo>
                    <a:pt x="1914143" y="70485"/>
                  </a:lnTo>
                  <a:lnTo>
                    <a:pt x="1889378" y="33782"/>
                  </a:lnTo>
                  <a:lnTo>
                    <a:pt x="1852676" y="9016"/>
                  </a:lnTo>
                  <a:lnTo>
                    <a:pt x="1807845" y="0"/>
                  </a:lnTo>
                  <a:close/>
                </a:path>
              </a:pathLst>
            </a:custGeom>
            <a:grpFill/>
          </p:spPr>
          <p:txBody>
            <a:bodyPr wrap="square" lIns="0" tIns="0" rIns="0" bIns="0" rtlCol="0"/>
            <a:lstStyle/>
            <a:p>
              <a:endParaRPr/>
            </a:p>
          </p:txBody>
        </p:sp>
        <p:sp>
          <p:nvSpPr>
            <p:cNvPr id="8" name="object 8">
              <a:extLst>
                <a:ext uri="{FF2B5EF4-FFF2-40B4-BE49-F238E27FC236}">
                  <a16:creationId xmlns:a16="http://schemas.microsoft.com/office/drawing/2014/main" id="{32F064F2-7A2E-1825-0805-52A4FD1E5146}"/>
                </a:ext>
              </a:extLst>
            </p:cNvPr>
            <p:cNvSpPr/>
            <p:nvPr/>
          </p:nvSpPr>
          <p:spPr>
            <a:xfrm>
              <a:off x="3829811" y="1941575"/>
              <a:ext cx="1923414" cy="1153795"/>
            </a:xfrm>
            <a:custGeom>
              <a:avLst/>
              <a:gdLst/>
              <a:ahLst/>
              <a:cxnLst/>
              <a:rect l="l" t="t" r="r" b="b"/>
              <a:pathLst>
                <a:path w="1923414" h="1153795">
                  <a:moveTo>
                    <a:pt x="0" y="115315"/>
                  </a:moveTo>
                  <a:lnTo>
                    <a:pt x="9016" y="70485"/>
                  </a:lnTo>
                  <a:lnTo>
                    <a:pt x="33782" y="33782"/>
                  </a:lnTo>
                  <a:lnTo>
                    <a:pt x="70485" y="9016"/>
                  </a:lnTo>
                  <a:lnTo>
                    <a:pt x="115315" y="0"/>
                  </a:lnTo>
                  <a:lnTo>
                    <a:pt x="1807845" y="0"/>
                  </a:lnTo>
                  <a:lnTo>
                    <a:pt x="1852676" y="9016"/>
                  </a:lnTo>
                  <a:lnTo>
                    <a:pt x="1889378" y="33782"/>
                  </a:lnTo>
                  <a:lnTo>
                    <a:pt x="1914143" y="70485"/>
                  </a:lnTo>
                  <a:lnTo>
                    <a:pt x="1923161" y="115315"/>
                  </a:lnTo>
                  <a:lnTo>
                    <a:pt x="1923161" y="1038225"/>
                  </a:lnTo>
                  <a:lnTo>
                    <a:pt x="1914143" y="1083056"/>
                  </a:lnTo>
                  <a:lnTo>
                    <a:pt x="1889378" y="1119759"/>
                  </a:lnTo>
                  <a:lnTo>
                    <a:pt x="1852676" y="1144524"/>
                  </a:lnTo>
                  <a:lnTo>
                    <a:pt x="1807845" y="1153540"/>
                  </a:lnTo>
                  <a:lnTo>
                    <a:pt x="115315" y="1153540"/>
                  </a:lnTo>
                  <a:lnTo>
                    <a:pt x="70485" y="1144524"/>
                  </a:lnTo>
                  <a:lnTo>
                    <a:pt x="33782" y="1119759"/>
                  </a:lnTo>
                  <a:lnTo>
                    <a:pt x="9016" y="1083056"/>
                  </a:lnTo>
                  <a:lnTo>
                    <a:pt x="0" y="1038225"/>
                  </a:lnTo>
                  <a:lnTo>
                    <a:pt x="0" y="115315"/>
                  </a:lnTo>
                  <a:close/>
                </a:path>
              </a:pathLst>
            </a:custGeom>
            <a:grpFill/>
            <a:ln w="15240">
              <a:solidFill>
                <a:srgbClr val="FFFFFF"/>
              </a:solidFill>
            </a:ln>
          </p:spPr>
          <p:txBody>
            <a:bodyPr wrap="square" lIns="0" tIns="0" rIns="0" bIns="0" rtlCol="0" anchor="ctr"/>
            <a:lstStyle/>
            <a:p>
              <a:pPr algn="ctr"/>
              <a:r>
                <a:rPr lang="en-IN" spc="-5" dirty="0">
                  <a:solidFill>
                    <a:srgbClr val="FFFFFF"/>
                  </a:solidFill>
                  <a:latin typeface="Carlito"/>
                  <a:cs typeface="Carlito"/>
                </a:rPr>
                <a:t>Split </a:t>
              </a:r>
              <a:r>
                <a:rPr lang="en-IN" dirty="0">
                  <a:solidFill>
                    <a:srgbClr val="FFFFFF"/>
                  </a:solidFill>
                  <a:latin typeface="Carlito"/>
                  <a:cs typeface="Carlito"/>
                </a:rPr>
                <a:t>label</a:t>
              </a:r>
              <a:r>
                <a:rPr lang="en-IN" spc="-195" dirty="0">
                  <a:solidFill>
                    <a:srgbClr val="FFFFFF"/>
                  </a:solidFill>
                  <a:latin typeface="Carlito"/>
                  <a:cs typeface="Carlito"/>
                </a:rPr>
                <a:t> </a:t>
              </a:r>
              <a:r>
                <a:rPr lang="en-IN" spc="-5" dirty="0">
                  <a:solidFill>
                    <a:srgbClr val="FFFFFF"/>
                  </a:solidFill>
                  <a:latin typeface="Carlito"/>
                  <a:cs typeface="Carlito"/>
                </a:rPr>
                <a:t>column</a:t>
              </a:r>
            </a:p>
            <a:p>
              <a:pPr algn="ctr"/>
              <a:r>
                <a:rPr lang="en-IN" sz="1800" dirty="0">
                  <a:solidFill>
                    <a:srgbClr val="FFFFFF"/>
                  </a:solidFill>
                  <a:latin typeface="Carlito"/>
                  <a:cs typeface="Carlito"/>
                </a:rPr>
                <a:t>‘Class’ </a:t>
              </a:r>
              <a:r>
                <a:rPr lang="en-IN" sz="1800" spc="-15" dirty="0">
                  <a:solidFill>
                    <a:srgbClr val="FFFFFF"/>
                  </a:solidFill>
                  <a:latin typeface="Carlito"/>
                  <a:cs typeface="Carlito"/>
                </a:rPr>
                <a:t>from</a:t>
              </a:r>
              <a:r>
                <a:rPr lang="en-IN" sz="1800" spc="-200" dirty="0">
                  <a:solidFill>
                    <a:srgbClr val="FFFFFF"/>
                  </a:solidFill>
                  <a:latin typeface="Carlito"/>
                  <a:cs typeface="Carlito"/>
                </a:rPr>
                <a:t> </a:t>
              </a:r>
              <a:r>
                <a:rPr lang="en-IN" sz="1800" spc="-15" dirty="0">
                  <a:solidFill>
                    <a:srgbClr val="FFFFFF"/>
                  </a:solidFill>
                  <a:latin typeface="Carlito"/>
                  <a:cs typeface="Carlito"/>
                </a:rPr>
                <a:t>dataset</a:t>
              </a:r>
              <a:endParaRPr lang="en-IN" dirty="0">
                <a:latin typeface="Carlito"/>
                <a:cs typeface="Carlito"/>
              </a:endParaRPr>
            </a:p>
          </p:txBody>
        </p:sp>
      </p:grpSp>
      <p:grpSp>
        <p:nvGrpSpPr>
          <p:cNvPr id="9" name="object 11">
            <a:extLst>
              <a:ext uri="{FF2B5EF4-FFF2-40B4-BE49-F238E27FC236}">
                <a16:creationId xmlns:a16="http://schemas.microsoft.com/office/drawing/2014/main" id="{8C93FB44-960B-3DAF-AA09-097A7D3F89B5}"/>
              </a:ext>
            </a:extLst>
          </p:cNvPr>
          <p:cNvGrpSpPr/>
          <p:nvPr/>
        </p:nvGrpSpPr>
        <p:grpSpPr>
          <a:xfrm>
            <a:off x="3822191" y="3375659"/>
            <a:ext cx="1938655" cy="1729739"/>
            <a:chOff x="3822191" y="3375659"/>
            <a:chExt cx="1938655" cy="1729739"/>
          </a:xfrm>
          <a:solidFill>
            <a:srgbClr val="0948CB"/>
          </a:solidFill>
        </p:grpSpPr>
        <p:sp>
          <p:nvSpPr>
            <p:cNvPr id="10" name="object 12">
              <a:extLst>
                <a:ext uri="{FF2B5EF4-FFF2-40B4-BE49-F238E27FC236}">
                  <a16:creationId xmlns:a16="http://schemas.microsoft.com/office/drawing/2014/main" id="{318B95BB-37FE-4568-5FD5-DC637660C74D}"/>
                </a:ext>
              </a:extLst>
            </p:cNvPr>
            <p:cNvSpPr/>
            <p:nvPr/>
          </p:nvSpPr>
          <p:spPr>
            <a:xfrm>
              <a:off x="4133087" y="3672839"/>
              <a:ext cx="173990" cy="1432560"/>
            </a:xfrm>
            <a:custGeom>
              <a:avLst/>
              <a:gdLst/>
              <a:ahLst/>
              <a:cxnLst/>
              <a:rect l="l" t="t" r="r" b="b"/>
              <a:pathLst>
                <a:path w="173989" h="1432560">
                  <a:moveTo>
                    <a:pt x="173482" y="0"/>
                  </a:moveTo>
                  <a:lnTo>
                    <a:pt x="0" y="0"/>
                  </a:lnTo>
                  <a:lnTo>
                    <a:pt x="0" y="1432560"/>
                  </a:lnTo>
                  <a:lnTo>
                    <a:pt x="173482" y="1432560"/>
                  </a:lnTo>
                  <a:lnTo>
                    <a:pt x="173482" y="0"/>
                  </a:lnTo>
                  <a:close/>
                </a:path>
              </a:pathLst>
            </a:custGeom>
            <a:grpFill/>
          </p:spPr>
          <p:txBody>
            <a:bodyPr wrap="square" lIns="0" tIns="0" rIns="0" bIns="0" rtlCol="0"/>
            <a:lstStyle/>
            <a:p>
              <a:endParaRPr/>
            </a:p>
          </p:txBody>
        </p:sp>
        <p:sp>
          <p:nvSpPr>
            <p:cNvPr id="11" name="object 13">
              <a:extLst>
                <a:ext uri="{FF2B5EF4-FFF2-40B4-BE49-F238E27FC236}">
                  <a16:creationId xmlns:a16="http://schemas.microsoft.com/office/drawing/2014/main" id="{425E6A36-76FF-C900-FE91-E742F4D8C43D}"/>
                </a:ext>
              </a:extLst>
            </p:cNvPr>
            <p:cNvSpPr/>
            <p:nvPr/>
          </p:nvSpPr>
          <p:spPr>
            <a:xfrm>
              <a:off x="3829811" y="3383279"/>
              <a:ext cx="1923414" cy="1155065"/>
            </a:xfrm>
            <a:custGeom>
              <a:avLst/>
              <a:gdLst/>
              <a:ahLst/>
              <a:cxnLst/>
              <a:rect l="l" t="t" r="r" b="b"/>
              <a:pathLst>
                <a:path w="1923414" h="1155064">
                  <a:moveTo>
                    <a:pt x="1807590" y="0"/>
                  </a:moveTo>
                  <a:lnTo>
                    <a:pt x="115570" y="0"/>
                  </a:lnTo>
                  <a:lnTo>
                    <a:pt x="70612" y="9017"/>
                  </a:lnTo>
                  <a:lnTo>
                    <a:pt x="33782" y="33782"/>
                  </a:lnTo>
                  <a:lnTo>
                    <a:pt x="9016" y="70485"/>
                  </a:lnTo>
                  <a:lnTo>
                    <a:pt x="0" y="115570"/>
                  </a:lnTo>
                  <a:lnTo>
                    <a:pt x="0" y="1039114"/>
                  </a:lnTo>
                  <a:lnTo>
                    <a:pt x="9016" y="1084199"/>
                  </a:lnTo>
                  <a:lnTo>
                    <a:pt x="33782" y="1120902"/>
                  </a:lnTo>
                  <a:lnTo>
                    <a:pt x="70612" y="1145667"/>
                  </a:lnTo>
                  <a:lnTo>
                    <a:pt x="115570" y="1154684"/>
                  </a:lnTo>
                  <a:lnTo>
                    <a:pt x="1807590" y="1154684"/>
                  </a:lnTo>
                  <a:lnTo>
                    <a:pt x="1852549" y="1145667"/>
                  </a:lnTo>
                  <a:lnTo>
                    <a:pt x="1889378" y="1120902"/>
                  </a:lnTo>
                  <a:lnTo>
                    <a:pt x="1914143" y="1084199"/>
                  </a:lnTo>
                  <a:lnTo>
                    <a:pt x="1923161" y="1039114"/>
                  </a:lnTo>
                  <a:lnTo>
                    <a:pt x="1923161" y="115570"/>
                  </a:lnTo>
                  <a:lnTo>
                    <a:pt x="1914143" y="70485"/>
                  </a:lnTo>
                  <a:lnTo>
                    <a:pt x="1889378" y="33782"/>
                  </a:lnTo>
                  <a:lnTo>
                    <a:pt x="1852549" y="9017"/>
                  </a:lnTo>
                  <a:lnTo>
                    <a:pt x="1807590" y="0"/>
                  </a:lnTo>
                  <a:close/>
                </a:path>
              </a:pathLst>
            </a:custGeom>
            <a:grpFill/>
          </p:spPr>
          <p:txBody>
            <a:bodyPr wrap="square" lIns="0" tIns="0" rIns="0" bIns="0" rtlCol="0"/>
            <a:lstStyle/>
            <a:p>
              <a:endParaRPr/>
            </a:p>
          </p:txBody>
        </p:sp>
        <p:sp>
          <p:nvSpPr>
            <p:cNvPr id="12" name="object 14">
              <a:extLst>
                <a:ext uri="{FF2B5EF4-FFF2-40B4-BE49-F238E27FC236}">
                  <a16:creationId xmlns:a16="http://schemas.microsoft.com/office/drawing/2014/main" id="{DD60E24F-A5B8-8269-7E93-B133C11D8D75}"/>
                </a:ext>
              </a:extLst>
            </p:cNvPr>
            <p:cNvSpPr/>
            <p:nvPr/>
          </p:nvSpPr>
          <p:spPr>
            <a:xfrm>
              <a:off x="3829811" y="3383279"/>
              <a:ext cx="1923414" cy="1155065"/>
            </a:xfrm>
            <a:custGeom>
              <a:avLst/>
              <a:gdLst/>
              <a:ahLst/>
              <a:cxnLst/>
              <a:rect l="l" t="t" r="r" b="b"/>
              <a:pathLst>
                <a:path w="1923414" h="1155064">
                  <a:moveTo>
                    <a:pt x="0" y="115570"/>
                  </a:moveTo>
                  <a:lnTo>
                    <a:pt x="9016" y="70485"/>
                  </a:lnTo>
                  <a:lnTo>
                    <a:pt x="33782" y="33782"/>
                  </a:lnTo>
                  <a:lnTo>
                    <a:pt x="70612" y="9017"/>
                  </a:lnTo>
                  <a:lnTo>
                    <a:pt x="115570" y="0"/>
                  </a:lnTo>
                  <a:lnTo>
                    <a:pt x="1807590" y="0"/>
                  </a:lnTo>
                  <a:lnTo>
                    <a:pt x="1852549" y="9017"/>
                  </a:lnTo>
                  <a:lnTo>
                    <a:pt x="1889378" y="33782"/>
                  </a:lnTo>
                  <a:lnTo>
                    <a:pt x="1914143" y="70485"/>
                  </a:lnTo>
                  <a:lnTo>
                    <a:pt x="1923161" y="115570"/>
                  </a:lnTo>
                  <a:lnTo>
                    <a:pt x="1923161" y="1039114"/>
                  </a:lnTo>
                  <a:lnTo>
                    <a:pt x="1914143" y="1084199"/>
                  </a:lnTo>
                  <a:lnTo>
                    <a:pt x="1889378" y="1120902"/>
                  </a:lnTo>
                  <a:lnTo>
                    <a:pt x="1852549" y="1145667"/>
                  </a:lnTo>
                  <a:lnTo>
                    <a:pt x="1807590" y="1154684"/>
                  </a:lnTo>
                  <a:lnTo>
                    <a:pt x="115570" y="1154684"/>
                  </a:lnTo>
                  <a:lnTo>
                    <a:pt x="70612" y="1145667"/>
                  </a:lnTo>
                  <a:lnTo>
                    <a:pt x="33782" y="1120902"/>
                  </a:lnTo>
                  <a:lnTo>
                    <a:pt x="9016" y="1084199"/>
                  </a:lnTo>
                  <a:lnTo>
                    <a:pt x="0" y="1039114"/>
                  </a:lnTo>
                  <a:lnTo>
                    <a:pt x="0" y="115570"/>
                  </a:lnTo>
                  <a:close/>
                </a:path>
              </a:pathLst>
            </a:custGeom>
            <a:grpFill/>
            <a:ln w="15240">
              <a:solidFill>
                <a:srgbClr val="FFFFFF"/>
              </a:solidFill>
            </a:ln>
          </p:spPr>
          <p:txBody>
            <a:bodyPr wrap="square" lIns="0" tIns="0" rIns="0" bIns="0" rtlCol="0" anchor="ctr"/>
            <a:lstStyle/>
            <a:p>
              <a:pPr algn="ctr"/>
              <a:r>
                <a:rPr lang="en-IN" sz="1800" spc="-5" dirty="0">
                  <a:solidFill>
                    <a:srgbClr val="FFFFFF"/>
                  </a:solidFill>
                  <a:latin typeface="Carlito"/>
                  <a:cs typeface="Carlito"/>
                </a:rPr>
                <a:t>Fit </a:t>
              </a:r>
              <a:r>
                <a:rPr lang="en-IN" sz="1800" dirty="0">
                  <a:solidFill>
                    <a:srgbClr val="FFFFFF"/>
                  </a:solidFill>
                  <a:latin typeface="Carlito"/>
                  <a:cs typeface="Carlito"/>
                </a:rPr>
                <a:t>and</a:t>
              </a:r>
              <a:r>
                <a:rPr lang="en-IN" sz="1800" spc="-170" dirty="0">
                  <a:solidFill>
                    <a:srgbClr val="FFFFFF"/>
                  </a:solidFill>
                  <a:latin typeface="Carlito"/>
                  <a:cs typeface="Carlito"/>
                </a:rPr>
                <a:t> </a:t>
              </a:r>
              <a:r>
                <a:rPr lang="en-IN" sz="1800" spc="-45" dirty="0">
                  <a:solidFill>
                    <a:srgbClr val="FFFFFF"/>
                  </a:solidFill>
                  <a:latin typeface="Carlito"/>
                  <a:cs typeface="Carlito"/>
                </a:rPr>
                <a:t>Transform</a:t>
              </a:r>
            </a:p>
            <a:p>
              <a:pPr algn="ctr"/>
              <a:r>
                <a:rPr lang="en-IN" sz="1800" spc="-15" dirty="0">
                  <a:solidFill>
                    <a:srgbClr val="FFFFFF"/>
                  </a:solidFill>
                  <a:latin typeface="Carlito"/>
                  <a:cs typeface="Carlito"/>
                </a:rPr>
                <a:t>Features</a:t>
              </a:r>
              <a:r>
                <a:rPr lang="en-IN" spc="-45" dirty="0">
                  <a:solidFill>
                    <a:srgbClr val="FFFFFF"/>
                  </a:solidFill>
                  <a:latin typeface="Carlito"/>
                  <a:cs typeface="Carlito"/>
                </a:rPr>
                <a:t> using Standard Scaler</a:t>
              </a:r>
              <a:endParaRPr lang="en-IN" sz="1800" dirty="0">
                <a:latin typeface="Carlito"/>
                <a:cs typeface="Carlito"/>
              </a:endParaRPr>
            </a:p>
          </p:txBody>
        </p:sp>
      </p:grpSp>
      <p:grpSp>
        <p:nvGrpSpPr>
          <p:cNvPr id="13" name="object 18">
            <a:extLst>
              <a:ext uri="{FF2B5EF4-FFF2-40B4-BE49-F238E27FC236}">
                <a16:creationId xmlns:a16="http://schemas.microsoft.com/office/drawing/2014/main" id="{F70B6C03-D232-387A-049B-6F4CEEFEA869}"/>
              </a:ext>
            </a:extLst>
          </p:cNvPr>
          <p:cNvGrpSpPr/>
          <p:nvPr/>
        </p:nvGrpSpPr>
        <p:grpSpPr>
          <a:xfrm>
            <a:off x="3822191" y="4818888"/>
            <a:ext cx="2950845" cy="1169035"/>
            <a:chOff x="3822191" y="4818888"/>
            <a:chExt cx="2950845" cy="1169035"/>
          </a:xfrm>
          <a:solidFill>
            <a:srgbClr val="0948CB"/>
          </a:solidFill>
        </p:grpSpPr>
        <p:sp>
          <p:nvSpPr>
            <p:cNvPr id="14" name="object 19">
              <a:extLst>
                <a:ext uri="{FF2B5EF4-FFF2-40B4-BE49-F238E27FC236}">
                  <a16:creationId xmlns:a16="http://schemas.microsoft.com/office/drawing/2014/main" id="{ADD35FB0-7FED-6AF7-9F4C-9FEB63A8F561}"/>
                </a:ext>
              </a:extLst>
            </p:cNvPr>
            <p:cNvSpPr/>
            <p:nvPr/>
          </p:nvSpPr>
          <p:spPr>
            <a:xfrm>
              <a:off x="4224527" y="5023104"/>
              <a:ext cx="2548255" cy="173990"/>
            </a:xfrm>
            <a:custGeom>
              <a:avLst/>
              <a:gdLst/>
              <a:ahLst/>
              <a:cxnLst/>
              <a:rect l="l" t="t" r="r" b="b"/>
              <a:pathLst>
                <a:path w="2548254" h="173989">
                  <a:moveTo>
                    <a:pt x="2548001" y="0"/>
                  </a:moveTo>
                  <a:lnTo>
                    <a:pt x="0" y="0"/>
                  </a:lnTo>
                  <a:lnTo>
                    <a:pt x="0" y="173482"/>
                  </a:lnTo>
                  <a:lnTo>
                    <a:pt x="2548001" y="173482"/>
                  </a:lnTo>
                  <a:lnTo>
                    <a:pt x="2548001" y="0"/>
                  </a:lnTo>
                  <a:close/>
                </a:path>
              </a:pathLst>
            </a:custGeom>
            <a:grpFill/>
          </p:spPr>
          <p:txBody>
            <a:bodyPr wrap="square" lIns="0" tIns="0" rIns="0" bIns="0" rtlCol="0"/>
            <a:lstStyle/>
            <a:p>
              <a:endParaRPr/>
            </a:p>
          </p:txBody>
        </p:sp>
        <p:sp>
          <p:nvSpPr>
            <p:cNvPr id="15" name="object 20">
              <a:extLst>
                <a:ext uri="{FF2B5EF4-FFF2-40B4-BE49-F238E27FC236}">
                  <a16:creationId xmlns:a16="http://schemas.microsoft.com/office/drawing/2014/main" id="{D6CA7AD0-D7E3-6B40-DD1A-75F2A3476299}"/>
                </a:ext>
              </a:extLst>
            </p:cNvPr>
            <p:cNvSpPr/>
            <p:nvPr/>
          </p:nvSpPr>
          <p:spPr>
            <a:xfrm>
              <a:off x="3829811" y="4826508"/>
              <a:ext cx="1923414" cy="1153795"/>
            </a:xfrm>
            <a:custGeom>
              <a:avLst/>
              <a:gdLst/>
              <a:ahLst/>
              <a:cxnLst/>
              <a:rect l="l" t="t" r="r" b="b"/>
              <a:pathLst>
                <a:path w="1923414" h="1153795">
                  <a:moveTo>
                    <a:pt x="1807845" y="0"/>
                  </a:moveTo>
                  <a:lnTo>
                    <a:pt x="115315" y="0"/>
                  </a:lnTo>
                  <a:lnTo>
                    <a:pt x="70485" y="9017"/>
                  </a:lnTo>
                  <a:lnTo>
                    <a:pt x="33782" y="33782"/>
                  </a:lnTo>
                  <a:lnTo>
                    <a:pt x="9016" y="70485"/>
                  </a:lnTo>
                  <a:lnTo>
                    <a:pt x="0" y="115316"/>
                  </a:lnTo>
                  <a:lnTo>
                    <a:pt x="0" y="1038186"/>
                  </a:lnTo>
                  <a:lnTo>
                    <a:pt x="9016" y="1083081"/>
                  </a:lnTo>
                  <a:lnTo>
                    <a:pt x="33782" y="1119759"/>
                  </a:lnTo>
                  <a:lnTo>
                    <a:pt x="70485" y="1144473"/>
                  </a:lnTo>
                  <a:lnTo>
                    <a:pt x="115315" y="1153541"/>
                  </a:lnTo>
                  <a:lnTo>
                    <a:pt x="1807845" y="1153541"/>
                  </a:lnTo>
                  <a:lnTo>
                    <a:pt x="1852676" y="1144473"/>
                  </a:lnTo>
                  <a:lnTo>
                    <a:pt x="1889378" y="1119759"/>
                  </a:lnTo>
                  <a:lnTo>
                    <a:pt x="1914143" y="1083081"/>
                  </a:lnTo>
                  <a:lnTo>
                    <a:pt x="1923161" y="1038186"/>
                  </a:lnTo>
                  <a:lnTo>
                    <a:pt x="1923161" y="115316"/>
                  </a:lnTo>
                  <a:lnTo>
                    <a:pt x="1914143" y="70485"/>
                  </a:lnTo>
                  <a:lnTo>
                    <a:pt x="1889378" y="33782"/>
                  </a:lnTo>
                  <a:lnTo>
                    <a:pt x="1852676" y="9017"/>
                  </a:lnTo>
                  <a:lnTo>
                    <a:pt x="1807845" y="0"/>
                  </a:lnTo>
                  <a:close/>
                </a:path>
              </a:pathLst>
            </a:custGeom>
            <a:grpFill/>
          </p:spPr>
          <p:txBody>
            <a:bodyPr wrap="square" lIns="0" tIns="0" rIns="0" bIns="0" rtlCol="0"/>
            <a:lstStyle/>
            <a:p>
              <a:endParaRPr/>
            </a:p>
          </p:txBody>
        </p:sp>
        <p:sp>
          <p:nvSpPr>
            <p:cNvPr id="16" name="object 21">
              <a:extLst>
                <a:ext uri="{FF2B5EF4-FFF2-40B4-BE49-F238E27FC236}">
                  <a16:creationId xmlns:a16="http://schemas.microsoft.com/office/drawing/2014/main" id="{1614E482-1CA6-FD51-10B0-B851056DE809}"/>
                </a:ext>
              </a:extLst>
            </p:cNvPr>
            <p:cNvSpPr/>
            <p:nvPr/>
          </p:nvSpPr>
          <p:spPr>
            <a:xfrm>
              <a:off x="3829811" y="4826508"/>
              <a:ext cx="1923414" cy="1153795"/>
            </a:xfrm>
            <a:custGeom>
              <a:avLst/>
              <a:gdLst/>
              <a:ahLst/>
              <a:cxnLst/>
              <a:rect l="l" t="t" r="r" b="b"/>
              <a:pathLst>
                <a:path w="1923414" h="1153795">
                  <a:moveTo>
                    <a:pt x="0" y="115316"/>
                  </a:moveTo>
                  <a:lnTo>
                    <a:pt x="9016" y="70485"/>
                  </a:lnTo>
                  <a:lnTo>
                    <a:pt x="33782" y="33782"/>
                  </a:lnTo>
                  <a:lnTo>
                    <a:pt x="70485" y="9017"/>
                  </a:lnTo>
                  <a:lnTo>
                    <a:pt x="115315" y="0"/>
                  </a:lnTo>
                  <a:lnTo>
                    <a:pt x="1807845" y="0"/>
                  </a:lnTo>
                  <a:lnTo>
                    <a:pt x="1852676" y="9017"/>
                  </a:lnTo>
                  <a:lnTo>
                    <a:pt x="1889378" y="33782"/>
                  </a:lnTo>
                  <a:lnTo>
                    <a:pt x="1914143" y="70485"/>
                  </a:lnTo>
                  <a:lnTo>
                    <a:pt x="1923161" y="115316"/>
                  </a:lnTo>
                  <a:lnTo>
                    <a:pt x="1923161" y="1038186"/>
                  </a:lnTo>
                  <a:lnTo>
                    <a:pt x="1914143" y="1083081"/>
                  </a:lnTo>
                  <a:lnTo>
                    <a:pt x="1889378" y="1119759"/>
                  </a:lnTo>
                  <a:lnTo>
                    <a:pt x="1852676" y="1144473"/>
                  </a:lnTo>
                  <a:lnTo>
                    <a:pt x="1807845" y="1153541"/>
                  </a:lnTo>
                  <a:lnTo>
                    <a:pt x="115315" y="1153541"/>
                  </a:lnTo>
                  <a:lnTo>
                    <a:pt x="70485" y="1144473"/>
                  </a:lnTo>
                  <a:lnTo>
                    <a:pt x="33782" y="1119759"/>
                  </a:lnTo>
                  <a:lnTo>
                    <a:pt x="9016" y="1083081"/>
                  </a:lnTo>
                  <a:lnTo>
                    <a:pt x="0" y="1038186"/>
                  </a:lnTo>
                  <a:lnTo>
                    <a:pt x="0" y="115316"/>
                  </a:lnTo>
                  <a:close/>
                </a:path>
              </a:pathLst>
            </a:custGeom>
            <a:grpFill/>
            <a:ln w="15240">
              <a:solidFill>
                <a:srgbClr val="FFFFFF"/>
              </a:solidFill>
            </a:ln>
          </p:spPr>
          <p:txBody>
            <a:bodyPr wrap="square" lIns="0" tIns="0" rIns="0" bIns="0" rtlCol="0" anchor="ctr"/>
            <a:lstStyle/>
            <a:p>
              <a:pPr algn="ctr"/>
              <a:r>
                <a:rPr lang="en-IN" sz="1800" spc="-30" dirty="0" err="1">
                  <a:solidFill>
                    <a:srgbClr val="FFFFFF"/>
                  </a:solidFill>
                  <a:latin typeface="Carlito"/>
                  <a:cs typeface="Carlito"/>
                </a:rPr>
                <a:t>Train_test_split</a:t>
              </a:r>
              <a:r>
                <a:rPr lang="en-IN" sz="1800" spc="-30" dirty="0">
                  <a:solidFill>
                    <a:srgbClr val="FFFFFF"/>
                  </a:solidFill>
                  <a:latin typeface="Carlito"/>
                  <a:cs typeface="Carlito"/>
                </a:rPr>
                <a:t> </a:t>
              </a:r>
            </a:p>
            <a:p>
              <a:pPr algn="ctr"/>
              <a:r>
                <a:rPr lang="en-IN" sz="1800" spc="-30" dirty="0">
                  <a:solidFill>
                    <a:srgbClr val="FFFFFF"/>
                  </a:solidFill>
                  <a:latin typeface="Carlito"/>
                  <a:cs typeface="Carlito"/>
                </a:rPr>
                <a:t>data</a:t>
              </a:r>
              <a:endParaRPr lang="en-IN" sz="1800" dirty="0">
                <a:latin typeface="Carlito"/>
                <a:cs typeface="Carlito"/>
              </a:endParaRPr>
            </a:p>
          </p:txBody>
        </p:sp>
      </p:grpSp>
      <p:grpSp>
        <p:nvGrpSpPr>
          <p:cNvPr id="17" name="object 24">
            <a:extLst>
              <a:ext uri="{FF2B5EF4-FFF2-40B4-BE49-F238E27FC236}">
                <a16:creationId xmlns:a16="http://schemas.microsoft.com/office/drawing/2014/main" id="{8D3A2274-70A7-75BB-C162-BAE3BE6C4EE2}"/>
              </a:ext>
            </a:extLst>
          </p:cNvPr>
          <p:cNvGrpSpPr/>
          <p:nvPr/>
        </p:nvGrpSpPr>
        <p:grpSpPr>
          <a:xfrm>
            <a:off x="6380988" y="3672840"/>
            <a:ext cx="1938655" cy="2315210"/>
            <a:chOff x="6380988" y="3672840"/>
            <a:chExt cx="1938655" cy="2315210"/>
          </a:xfrm>
          <a:solidFill>
            <a:srgbClr val="0948CB"/>
          </a:solidFill>
        </p:grpSpPr>
        <p:sp>
          <p:nvSpPr>
            <p:cNvPr id="18" name="object 25">
              <a:extLst>
                <a:ext uri="{FF2B5EF4-FFF2-40B4-BE49-F238E27FC236}">
                  <a16:creationId xmlns:a16="http://schemas.microsoft.com/office/drawing/2014/main" id="{BAB7C2A8-CEC3-D06F-57DF-9BD8944D8B8B}"/>
                </a:ext>
              </a:extLst>
            </p:cNvPr>
            <p:cNvSpPr/>
            <p:nvPr/>
          </p:nvSpPr>
          <p:spPr>
            <a:xfrm>
              <a:off x="6691884" y="3672840"/>
              <a:ext cx="172085" cy="1432560"/>
            </a:xfrm>
            <a:custGeom>
              <a:avLst/>
              <a:gdLst/>
              <a:ahLst/>
              <a:cxnLst/>
              <a:rect l="l" t="t" r="r" b="b"/>
              <a:pathLst>
                <a:path w="172084" h="1432560">
                  <a:moveTo>
                    <a:pt x="171703" y="0"/>
                  </a:moveTo>
                  <a:lnTo>
                    <a:pt x="0" y="0"/>
                  </a:lnTo>
                  <a:lnTo>
                    <a:pt x="0" y="1432560"/>
                  </a:lnTo>
                  <a:lnTo>
                    <a:pt x="171703" y="1432560"/>
                  </a:lnTo>
                  <a:lnTo>
                    <a:pt x="171703" y="0"/>
                  </a:lnTo>
                  <a:close/>
                </a:path>
              </a:pathLst>
            </a:custGeom>
            <a:grpFill/>
          </p:spPr>
          <p:txBody>
            <a:bodyPr wrap="square" lIns="0" tIns="0" rIns="0" bIns="0" rtlCol="0"/>
            <a:lstStyle/>
            <a:p>
              <a:endParaRPr/>
            </a:p>
          </p:txBody>
        </p:sp>
        <p:sp>
          <p:nvSpPr>
            <p:cNvPr id="19" name="object 26">
              <a:extLst>
                <a:ext uri="{FF2B5EF4-FFF2-40B4-BE49-F238E27FC236}">
                  <a16:creationId xmlns:a16="http://schemas.microsoft.com/office/drawing/2014/main" id="{1E4983BE-5981-E73C-8C75-ADEB1778D3EB}"/>
                </a:ext>
              </a:extLst>
            </p:cNvPr>
            <p:cNvSpPr/>
            <p:nvPr/>
          </p:nvSpPr>
          <p:spPr>
            <a:xfrm>
              <a:off x="6388608" y="4826508"/>
              <a:ext cx="1923414" cy="1153795"/>
            </a:xfrm>
            <a:custGeom>
              <a:avLst/>
              <a:gdLst/>
              <a:ahLst/>
              <a:cxnLst/>
              <a:rect l="l" t="t" r="r" b="b"/>
              <a:pathLst>
                <a:path w="1923415" h="1153795">
                  <a:moveTo>
                    <a:pt x="1807844" y="0"/>
                  </a:moveTo>
                  <a:lnTo>
                    <a:pt x="115315" y="0"/>
                  </a:lnTo>
                  <a:lnTo>
                    <a:pt x="70484" y="9017"/>
                  </a:lnTo>
                  <a:lnTo>
                    <a:pt x="33781" y="33782"/>
                  </a:lnTo>
                  <a:lnTo>
                    <a:pt x="9016" y="70485"/>
                  </a:lnTo>
                  <a:lnTo>
                    <a:pt x="0" y="115316"/>
                  </a:lnTo>
                  <a:lnTo>
                    <a:pt x="0" y="1038186"/>
                  </a:lnTo>
                  <a:lnTo>
                    <a:pt x="9016" y="1083081"/>
                  </a:lnTo>
                  <a:lnTo>
                    <a:pt x="33781" y="1119759"/>
                  </a:lnTo>
                  <a:lnTo>
                    <a:pt x="70484" y="1144473"/>
                  </a:lnTo>
                  <a:lnTo>
                    <a:pt x="115315" y="1153541"/>
                  </a:lnTo>
                  <a:lnTo>
                    <a:pt x="1807844" y="1153541"/>
                  </a:lnTo>
                  <a:lnTo>
                    <a:pt x="1852675" y="1144473"/>
                  </a:lnTo>
                  <a:lnTo>
                    <a:pt x="1889378" y="1119759"/>
                  </a:lnTo>
                  <a:lnTo>
                    <a:pt x="1914143" y="1083081"/>
                  </a:lnTo>
                  <a:lnTo>
                    <a:pt x="1923161" y="1038186"/>
                  </a:lnTo>
                  <a:lnTo>
                    <a:pt x="1923161" y="115316"/>
                  </a:lnTo>
                  <a:lnTo>
                    <a:pt x="1914143" y="70485"/>
                  </a:lnTo>
                  <a:lnTo>
                    <a:pt x="1889378" y="33782"/>
                  </a:lnTo>
                  <a:lnTo>
                    <a:pt x="1852675" y="9017"/>
                  </a:lnTo>
                  <a:lnTo>
                    <a:pt x="1807844" y="0"/>
                  </a:lnTo>
                  <a:close/>
                </a:path>
              </a:pathLst>
            </a:custGeom>
            <a:grpFill/>
          </p:spPr>
          <p:txBody>
            <a:bodyPr wrap="square" lIns="0" tIns="0" rIns="0" bIns="0" rtlCol="0"/>
            <a:lstStyle/>
            <a:p>
              <a:endParaRPr/>
            </a:p>
          </p:txBody>
        </p:sp>
        <p:sp>
          <p:nvSpPr>
            <p:cNvPr id="20" name="object 27">
              <a:extLst>
                <a:ext uri="{FF2B5EF4-FFF2-40B4-BE49-F238E27FC236}">
                  <a16:creationId xmlns:a16="http://schemas.microsoft.com/office/drawing/2014/main" id="{DB531C83-95EE-A8A4-67BE-49FC07AD2D4E}"/>
                </a:ext>
              </a:extLst>
            </p:cNvPr>
            <p:cNvSpPr/>
            <p:nvPr/>
          </p:nvSpPr>
          <p:spPr>
            <a:xfrm>
              <a:off x="6388608" y="4826508"/>
              <a:ext cx="1923414" cy="1153795"/>
            </a:xfrm>
            <a:custGeom>
              <a:avLst/>
              <a:gdLst/>
              <a:ahLst/>
              <a:cxnLst/>
              <a:rect l="l" t="t" r="r" b="b"/>
              <a:pathLst>
                <a:path w="1923415" h="1153795">
                  <a:moveTo>
                    <a:pt x="0" y="115316"/>
                  </a:moveTo>
                  <a:lnTo>
                    <a:pt x="9016" y="70485"/>
                  </a:lnTo>
                  <a:lnTo>
                    <a:pt x="33781" y="33782"/>
                  </a:lnTo>
                  <a:lnTo>
                    <a:pt x="70484" y="9017"/>
                  </a:lnTo>
                  <a:lnTo>
                    <a:pt x="115315" y="0"/>
                  </a:lnTo>
                  <a:lnTo>
                    <a:pt x="1807844" y="0"/>
                  </a:lnTo>
                  <a:lnTo>
                    <a:pt x="1852675" y="9017"/>
                  </a:lnTo>
                  <a:lnTo>
                    <a:pt x="1889378" y="33782"/>
                  </a:lnTo>
                  <a:lnTo>
                    <a:pt x="1914143" y="70485"/>
                  </a:lnTo>
                  <a:lnTo>
                    <a:pt x="1923161" y="115316"/>
                  </a:lnTo>
                  <a:lnTo>
                    <a:pt x="1923161" y="1038186"/>
                  </a:lnTo>
                  <a:lnTo>
                    <a:pt x="1914143" y="1083081"/>
                  </a:lnTo>
                  <a:lnTo>
                    <a:pt x="1889378" y="1119759"/>
                  </a:lnTo>
                  <a:lnTo>
                    <a:pt x="1852675" y="1144473"/>
                  </a:lnTo>
                  <a:lnTo>
                    <a:pt x="1807844" y="1153541"/>
                  </a:lnTo>
                  <a:lnTo>
                    <a:pt x="115315" y="1153541"/>
                  </a:lnTo>
                  <a:lnTo>
                    <a:pt x="70484" y="1144473"/>
                  </a:lnTo>
                  <a:lnTo>
                    <a:pt x="33781" y="1119759"/>
                  </a:lnTo>
                  <a:lnTo>
                    <a:pt x="9016" y="1083081"/>
                  </a:lnTo>
                  <a:lnTo>
                    <a:pt x="0" y="1038186"/>
                  </a:lnTo>
                  <a:lnTo>
                    <a:pt x="0" y="115316"/>
                  </a:lnTo>
                  <a:close/>
                </a:path>
              </a:pathLst>
            </a:custGeom>
            <a:grpFill/>
            <a:ln w="15240">
              <a:solidFill>
                <a:srgbClr val="FFFFFF"/>
              </a:solidFill>
            </a:ln>
          </p:spPr>
          <p:txBody>
            <a:bodyPr wrap="square" lIns="0" tIns="0" rIns="0" bIns="0" rtlCol="0" anchor="ctr"/>
            <a:lstStyle/>
            <a:p>
              <a:pPr algn="ctr"/>
              <a:r>
                <a:rPr lang="en-IN" sz="1800" spc="-10" dirty="0" err="1">
                  <a:solidFill>
                    <a:srgbClr val="FFFFFF"/>
                  </a:solidFill>
                  <a:latin typeface="Carlito"/>
                  <a:cs typeface="Carlito"/>
                </a:rPr>
                <a:t>GridSearchCV</a:t>
              </a:r>
              <a:endParaRPr lang="en-IN" sz="1800" spc="-10" dirty="0">
                <a:solidFill>
                  <a:srgbClr val="FFFFFF"/>
                </a:solidFill>
                <a:latin typeface="Carlito"/>
                <a:cs typeface="Carlito"/>
              </a:endParaRPr>
            </a:p>
            <a:p>
              <a:pPr algn="ctr"/>
              <a:r>
                <a:rPr lang="en-IN" spc="-10" dirty="0">
                  <a:solidFill>
                    <a:srgbClr val="FFFFFF"/>
                  </a:solidFill>
                  <a:latin typeface="Carlito"/>
                  <a:cs typeface="Carlito"/>
                </a:rPr>
                <a:t>(cv=10) to find</a:t>
              </a:r>
            </a:p>
            <a:p>
              <a:pPr algn="ctr"/>
              <a:r>
                <a:rPr lang="en-IN" spc="-10" dirty="0">
                  <a:solidFill>
                    <a:srgbClr val="FFFFFF"/>
                  </a:solidFill>
                  <a:latin typeface="Carlito"/>
                </a:rPr>
                <a:t>Optimal parameters</a:t>
              </a:r>
              <a:endParaRPr dirty="0"/>
            </a:p>
          </p:txBody>
        </p:sp>
      </p:grpSp>
      <p:grpSp>
        <p:nvGrpSpPr>
          <p:cNvPr id="21" name="object 30">
            <a:extLst>
              <a:ext uri="{FF2B5EF4-FFF2-40B4-BE49-F238E27FC236}">
                <a16:creationId xmlns:a16="http://schemas.microsoft.com/office/drawing/2014/main" id="{EADAE6ED-55AE-F0EC-D9E2-579E6CCC71DA}"/>
              </a:ext>
            </a:extLst>
          </p:cNvPr>
          <p:cNvGrpSpPr/>
          <p:nvPr/>
        </p:nvGrpSpPr>
        <p:grpSpPr>
          <a:xfrm>
            <a:off x="6380988" y="2229611"/>
            <a:ext cx="1938655" cy="2316480"/>
            <a:chOff x="6380988" y="2229611"/>
            <a:chExt cx="1938655" cy="2316480"/>
          </a:xfrm>
          <a:solidFill>
            <a:srgbClr val="0948CB"/>
          </a:solidFill>
        </p:grpSpPr>
        <p:sp>
          <p:nvSpPr>
            <p:cNvPr id="22" name="object 31">
              <a:extLst>
                <a:ext uri="{FF2B5EF4-FFF2-40B4-BE49-F238E27FC236}">
                  <a16:creationId xmlns:a16="http://schemas.microsoft.com/office/drawing/2014/main" id="{8E8619EE-19CF-ECDF-AF7F-C06DF9797BD4}"/>
                </a:ext>
              </a:extLst>
            </p:cNvPr>
            <p:cNvSpPr/>
            <p:nvPr/>
          </p:nvSpPr>
          <p:spPr>
            <a:xfrm>
              <a:off x="6691884" y="2229611"/>
              <a:ext cx="172085" cy="1432560"/>
            </a:xfrm>
            <a:custGeom>
              <a:avLst/>
              <a:gdLst/>
              <a:ahLst/>
              <a:cxnLst/>
              <a:rect l="l" t="t" r="r" b="b"/>
              <a:pathLst>
                <a:path w="172084" h="1432560">
                  <a:moveTo>
                    <a:pt x="171703" y="0"/>
                  </a:moveTo>
                  <a:lnTo>
                    <a:pt x="0" y="0"/>
                  </a:lnTo>
                  <a:lnTo>
                    <a:pt x="0" y="1432560"/>
                  </a:lnTo>
                  <a:lnTo>
                    <a:pt x="171703" y="1432560"/>
                  </a:lnTo>
                  <a:lnTo>
                    <a:pt x="171703" y="0"/>
                  </a:lnTo>
                  <a:close/>
                </a:path>
              </a:pathLst>
            </a:custGeom>
            <a:grpFill/>
          </p:spPr>
          <p:txBody>
            <a:bodyPr wrap="square" lIns="0" tIns="0" rIns="0" bIns="0" rtlCol="0"/>
            <a:lstStyle/>
            <a:p>
              <a:endParaRPr/>
            </a:p>
          </p:txBody>
        </p:sp>
        <p:sp>
          <p:nvSpPr>
            <p:cNvPr id="23" name="object 32">
              <a:extLst>
                <a:ext uri="{FF2B5EF4-FFF2-40B4-BE49-F238E27FC236}">
                  <a16:creationId xmlns:a16="http://schemas.microsoft.com/office/drawing/2014/main" id="{86A2636F-430B-EED8-D61F-A78A997DE682}"/>
                </a:ext>
              </a:extLst>
            </p:cNvPr>
            <p:cNvSpPr/>
            <p:nvPr/>
          </p:nvSpPr>
          <p:spPr>
            <a:xfrm>
              <a:off x="6388608" y="3383279"/>
              <a:ext cx="1923414" cy="1155065"/>
            </a:xfrm>
            <a:custGeom>
              <a:avLst/>
              <a:gdLst/>
              <a:ahLst/>
              <a:cxnLst/>
              <a:rect l="l" t="t" r="r" b="b"/>
              <a:pathLst>
                <a:path w="1923415" h="1155064">
                  <a:moveTo>
                    <a:pt x="1807590" y="0"/>
                  </a:moveTo>
                  <a:lnTo>
                    <a:pt x="115569" y="0"/>
                  </a:lnTo>
                  <a:lnTo>
                    <a:pt x="70612" y="9017"/>
                  </a:lnTo>
                  <a:lnTo>
                    <a:pt x="33781" y="33782"/>
                  </a:lnTo>
                  <a:lnTo>
                    <a:pt x="9016" y="70485"/>
                  </a:lnTo>
                  <a:lnTo>
                    <a:pt x="0" y="115570"/>
                  </a:lnTo>
                  <a:lnTo>
                    <a:pt x="0" y="1039114"/>
                  </a:lnTo>
                  <a:lnTo>
                    <a:pt x="9016" y="1084199"/>
                  </a:lnTo>
                  <a:lnTo>
                    <a:pt x="33781" y="1120902"/>
                  </a:lnTo>
                  <a:lnTo>
                    <a:pt x="70612" y="1145667"/>
                  </a:lnTo>
                  <a:lnTo>
                    <a:pt x="115569" y="1154684"/>
                  </a:lnTo>
                  <a:lnTo>
                    <a:pt x="1807590" y="1154684"/>
                  </a:lnTo>
                  <a:lnTo>
                    <a:pt x="1852548" y="1145667"/>
                  </a:lnTo>
                  <a:lnTo>
                    <a:pt x="1889378" y="1120902"/>
                  </a:lnTo>
                  <a:lnTo>
                    <a:pt x="1914143" y="1084199"/>
                  </a:lnTo>
                  <a:lnTo>
                    <a:pt x="1923161" y="1039114"/>
                  </a:lnTo>
                  <a:lnTo>
                    <a:pt x="1923161" y="115570"/>
                  </a:lnTo>
                  <a:lnTo>
                    <a:pt x="1914143" y="70485"/>
                  </a:lnTo>
                  <a:lnTo>
                    <a:pt x="1889378" y="33782"/>
                  </a:lnTo>
                  <a:lnTo>
                    <a:pt x="1852548" y="9017"/>
                  </a:lnTo>
                  <a:lnTo>
                    <a:pt x="1807590" y="0"/>
                  </a:lnTo>
                  <a:close/>
                </a:path>
              </a:pathLst>
            </a:custGeom>
            <a:grpFill/>
          </p:spPr>
          <p:txBody>
            <a:bodyPr wrap="square" lIns="0" tIns="0" rIns="0" bIns="0" rtlCol="0"/>
            <a:lstStyle/>
            <a:p>
              <a:endParaRPr/>
            </a:p>
          </p:txBody>
        </p:sp>
        <p:sp>
          <p:nvSpPr>
            <p:cNvPr id="24" name="object 33">
              <a:extLst>
                <a:ext uri="{FF2B5EF4-FFF2-40B4-BE49-F238E27FC236}">
                  <a16:creationId xmlns:a16="http://schemas.microsoft.com/office/drawing/2014/main" id="{86383EB7-AF1F-FE75-E839-81930C3F0F78}"/>
                </a:ext>
              </a:extLst>
            </p:cNvPr>
            <p:cNvSpPr/>
            <p:nvPr/>
          </p:nvSpPr>
          <p:spPr>
            <a:xfrm>
              <a:off x="6388608" y="3383279"/>
              <a:ext cx="1923414" cy="1155065"/>
            </a:xfrm>
            <a:custGeom>
              <a:avLst/>
              <a:gdLst/>
              <a:ahLst/>
              <a:cxnLst/>
              <a:rect l="l" t="t" r="r" b="b"/>
              <a:pathLst>
                <a:path w="1923415" h="1155064">
                  <a:moveTo>
                    <a:pt x="0" y="115570"/>
                  </a:moveTo>
                  <a:lnTo>
                    <a:pt x="9016" y="70485"/>
                  </a:lnTo>
                  <a:lnTo>
                    <a:pt x="33781" y="33782"/>
                  </a:lnTo>
                  <a:lnTo>
                    <a:pt x="70612" y="9017"/>
                  </a:lnTo>
                  <a:lnTo>
                    <a:pt x="115569" y="0"/>
                  </a:lnTo>
                  <a:lnTo>
                    <a:pt x="1807590" y="0"/>
                  </a:lnTo>
                  <a:lnTo>
                    <a:pt x="1852548" y="9017"/>
                  </a:lnTo>
                  <a:lnTo>
                    <a:pt x="1889378" y="33782"/>
                  </a:lnTo>
                  <a:lnTo>
                    <a:pt x="1914143" y="70485"/>
                  </a:lnTo>
                  <a:lnTo>
                    <a:pt x="1923161" y="115570"/>
                  </a:lnTo>
                  <a:lnTo>
                    <a:pt x="1923161" y="1039114"/>
                  </a:lnTo>
                  <a:lnTo>
                    <a:pt x="1914143" y="1084199"/>
                  </a:lnTo>
                  <a:lnTo>
                    <a:pt x="1889378" y="1120902"/>
                  </a:lnTo>
                  <a:lnTo>
                    <a:pt x="1852548" y="1145667"/>
                  </a:lnTo>
                  <a:lnTo>
                    <a:pt x="1807590" y="1154684"/>
                  </a:lnTo>
                  <a:lnTo>
                    <a:pt x="115569" y="1154684"/>
                  </a:lnTo>
                  <a:lnTo>
                    <a:pt x="70612" y="1145667"/>
                  </a:lnTo>
                  <a:lnTo>
                    <a:pt x="33781" y="1120902"/>
                  </a:lnTo>
                  <a:lnTo>
                    <a:pt x="9016" y="1084199"/>
                  </a:lnTo>
                  <a:lnTo>
                    <a:pt x="0" y="1039114"/>
                  </a:lnTo>
                  <a:lnTo>
                    <a:pt x="0" y="115570"/>
                  </a:lnTo>
                  <a:close/>
                </a:path>
              </a:pathLst>
            </a:custGeom>
            <a:grpFill/>
            <a:ln w="15240">
              <a:solidFill>
                <a:srgbClr val="FFFFFF"/>
              </a:solidFill>
            </a:ln>
          </p:spPr>
          <p:txBody>
            <a:bodyPr wrap="square" lIns="0" tIns="0" rIns="0" bIns="0" rtlCol="0"/>
            <a:lstStyle/>
            <a:p>
              <a:endParaRPr/>
            </a:p>
          </p:txBody>
        </p:sp>
      </p:grpSp>
      <p:grpSp>
        <p:nvGrpSpPr>
          <p:cNvPr id="25" name="object 38">
            <a:extLst>
              <a:ext uri="{FF2B5EF4-FFF2-40B4-BE49-F238E27FC236}">
                <a16:creationId xmlns:a16="http://schemas.microsoft.com/office/drawing/2014/main" id="{ED6135E4-CD24-B248-78D2-B1D74C01FD53}"/>
              </a:ext>
            </a:extLst>
          </p:cNvPr>
          <p:cNvGrpSpPr/>
          <p:nvPr/>
        </p:nvGrpSpPr>
        <p:grpSpPr>
          <a:xfrm>
            <a:off x="6380988" y="1933955"/>
            <a:ext cx="2950845" cy="1169035"/>
            <a:chOff x="6380988" y="1933955"/>
            <a:chExt cx="2950845" cy="1169035"/>
          </a:xfrm>
          <a:solidFill>
            <a:srgbClr val="0948CB"/>
          </a:solidFill>
        </p:grpSpPr>
        <p:sp>
          <p:nvSpPr>
            <p:cNvPr id="26" name="object 39">
              <a:extLst>
                <a:ext uri="{FF2B5EF4-FFF2-40B4-BE49-F238E27FC236}">
                  <a16:creationId xmlns:a16="http://schemas.microsoft.com/office/drawing/2014/main" id="{F6EED418-BEA1-1583-E050-67E610E7F5C1}"/>
                </a:ext>
              </a:extLst>
            </p:cNvPr>
            <p:cNvSpPr/>
            <p:nvPr/>
          </p:nvSpPr>
          <p:spPr>
            <a:xfrm>
              <a:off x="6783324" y="2138171"/>
              <a:ext cx="2548255" cy="173990"/>
            </a:xfrm>
            <a:custGeom>
              <a:avLst/>
              <a:gdLst/>
              <a:ahLst/>
              <a:cxnLst/>
              <a:rect l="l" t="t" r="r" b="b"/>
              <a:pathLst>
                <a:path w="2548254" h="173989">
                  <a:moveTo>
                    <a:pt x="2548001" y="0"/>
                  </a:moveTo>
                  <a:lnTo>
                    <a:pt x="0" y="0"/>
                  </a:lnTo>
                  <a:lnTo>
                    <a:pt x="0" y="173482"/>
                  </a:lnTo>
                  <a:lnTo>
                    <a:pt x="2548001" y="173482"/>
                  </a:lnTo>
                  <a:lnTo>
                    <a:pt x="2548001" y="0"/>
                  </a:lnTo>
                  <a:close/>
                </a:path>
              </a:pathLst>
            </a:custGeom>
            <a:grpFill/>
          </p:spPr>
          <p:txBody>
            <a:bodyPr wrap="square" lIns="0" tIns="0" rIns="0" bIns="0" rtlCol="0"/>
            <a:lstStyle/>
            <a:p>
              <a:endParaRPr/>
            </a:p>
          </p:txBody>
        </p:sp>
        <p:sp>
          <p:nvSpPr>
            <p:cNvPr id="27" name="object 40">
              <a:extLst>
                <a:ext uri="{FF2B5EF4-FFF2-40B4-BE49-F238E27FC236}">
                  <a16:creationId xmlns:a16="http://schemas.microsoft.com/office/drawing/2014/main" id="{CC0FEA62-DA51-4423-1C4E-A598059F481B}"/>
                </a:ext>
              </a:extLst>
            </p:cNvPr>
            <p:cNvSpPr/>
            <p:nvPr/>
          </p:nvSpPr>
          <p:spPr>
            <a:xfrm>
              <a:off x="6388608" y="1941575"/>
              <a:ext cx="1923414" cy="1153795"/>
            </a:xfrm>
            <a:custGeom>
              <a:avLst/>
              <a:gdLst/>
              <a:ahLst/>
              <a:cxnLst/>
              <a:rect l="l" t="t" r="r" b="b"/>
              <a:pathLst>
                <a:path w="1923415" h="1153795">
                  <a:moveTo>
                    <a:pt x="1807844" y="0"/>
                  </a:moveTo>
                  <a:lnTo>
                    <a:pt x="115315" y="0"/>
                  </a:lnTo>
                  <a:lnTo>
                    <a:pt x="70484" y="9016"/>
                  </a:lnTo>
                  <a:lnTo>
                    <a:pt x="33781" y="33782"/>
                  </a:lnTo>
                  <a:lnTo>
                    <a:pt x="9016" y="70485"/>
                  </a:lnTo>
                  <a:lnTo>
                    <a:pt x="0" y="115315"/>
                  </a:lnTo>
                  <a:lnTo>
                    <a:pt x="0" y="1038225"/>
                  </a:lnTo>
                  <a:lnTo>
                    <a:pt x="9016" y="1083056"/>
                  </a:lnTo>
                  <a:lnTo>
                    <a:pt x="33781" y="1119759"/>
                  </a:lnTo>
                  <a:lnTo>
                    <a:pt x="70484" y="1144524"/>
                  </a:lnTo>
                  <a:lnTo>
                    <a:pt x="115315" y="1153540"/>
                  </a:lnTo>
                  <a:lnTo>
                    <a:pt x="1807844" y="1153540"/>
                  </a:lnTo>
                  <a:lnTo>
                    <a:pt x="1852675" y="1144524"/>
                  </a:lnTo>
                  <a:lnTo>
                    <a:pt x="1889378" y="1119759"/>
                  </a:lnTo>
                  <a:lnTo>
                    <a:pt x="1914143" y="1083056"/>
                  </a:lnTo>
                  <a:lnTo>
                    <a:pt x="1923161" y="1038225"/>
                  </a:lnTo>
                  <a:lnTo>
                    <a:pt x="1923161" y="115315"/>
                  </a:lnTo>
                  <a:lnTo>
                    <a:pt x="1914143" y="70485"/>
                  </a:lnTo>
                  <a:lnTo>
                    <a:pt x="1889378" y="33782"/>
                  </a:lnTo>
                  <a:lnTo>
                    <a:pt x="1852675" y="9016"/>
                  </a:lnTo>
                  <a:lnTo>
                    <a:pt x="1807844" y="0"/>
                  </a:lnTo>
                  <a:close/>
                </a:path>
              </a:pathLst>
            </a:custGeom>
            <a:grpFill/>
          </p:spPr>
          <p:txBody>
            <a:bodyPr wrap="square" lIns="0" tIns="0" rIns="0" bIns="0" rtlCol="0"/>
            <a:lstStyle/>
            <a:p>
              <a:endParaRPr/>
            </a:p>
          </p:txBody>
        </p:sp>
        <p:sp>
          <p:nvSpPr>
            <p:cNvPr id="28" name="object 41">
              <a:extLst>
                <a:ext uri="{FF2B5EF4-FFF2-40B4-BE49-F238E27FC236}">
                  <a16:creationId xmlns:a16="http://schemas.microsoft.com/office/drawing/2014/main" id="{B480F992-3F38-A034-DD50-B4A52DB135E3}"/>
                </a:ext>
              </a:extLst>
            </p:cNvPr>
            <p:cNvSpPr/>
            <p:nvPr/>
          </p:nvSpPr>
          <p:spPr>
            <a:xfrm>
              <a:off x="6388608" y="1941575"/>
              <a:ext cx="1923414" cy="1153795"/>
            </a:xfrm>
            <a:custGeom>
              <a:avLst/>
              <a:gdLst/>
              <a:ahLst/>
              <a:cxnLst/>
              <a:rect l="l" t="t" r="r" b="b"/>
              <a:pathLst>
                <a:path w="1923415" h="1153795">
                  <a:moveTo>
                    <a:pt x="0" y="115315"/>
                  </a:moveTo>
                  <a:lnTo>
                    <a:pt x="9016" y="70485"/>
                  </a:lnTo>
                  <a:lnTo>
                    <a:pt x="33781" y="33782"/>
                  </a:lnTo>
                  <a:lnTo>
                    <a:pt x="70484" y="9016"/>
                  </a:lnTo>
                  <a:lnTo>
                    <a:pt x="115315" y="0"/>
                  </a:lnTo>
                  <a:lnTo>
                    <a:pt x="1807844" y="0"/>
                  </a:lnTo>
                  <a:lnTo>
                    <a:pt x="1852675" y="9016"/>
                  </a:lnTo>
                  <a:lnTo>
                    <a:pt x="1889378" y="33782"/>
                  </a:lnTo>
                  <a:lnTo>
                    <a:pt x="1914143" y="70485"/>
                  </a:lnTo>
                  <a:lnTo>
                    <a:pt x="1923161" y="115315"/>
                  </a:lnTo>
                  <a:lnTo>
                    <a:pt x="1923161" y="1038225"/>
                  </a:lnTo>
                  <a:lnTo>
                    <a:pt x="1914143" y="1083056"/>
                  </a:lnTo>
                  <a:lnTo>
                    <a:pt x="1889378" y="1119759"/>
                  </a:lnTo>
                  <a:lnTo>
                    <a:pt x="1852675" y="1144524"/>
                  </a:lnTo>
                  <a:lnTo>
                    <a:pt x="1807844" y="1153540"/>
                  </a:lnTo>
                  <a:lnTo>
                    <a:pt x="115315" y="1153540"/>
                  </a:lnTo>
                  <a:lnTo>
                    <a:pt x="70484" y="1144524"/>
                  </a:lnTo>
                  <a:lnTo>
                    <a:pt x="33781" y="1119759"/>
                  </a:lnTo>
                  <a:lnTo>
                    <a:pt x="9016" y="1083056"/>
                  </a:lnTo>
                  <a:lnTo>
                    <a:pt x="0" y="1038225"/>
                  </a:lnTo>
                  <a:lnTo>
                    <a:pt x="0" y="115315"/>
                  </a:lnTo>
                  <a:close/>
                </a:path>
              </a:pathLst>
            </a:custGeom>
            <a:grpFill/>
            <a:ln w="15240">
              <a:solidFill>
                <a:srgbClr val="FFFFFF"/>
              </a:solidFill>
            </a:ln>
          </p:spPr>
          <p:txBody>
            <a:bodyPr wrap="square" lIns="0" tIns="0" rIns="0" bIns="0" rtlCol="0"/>
            <a:lstStyle/>
            <a:p>
              <a:endParaRPr/>
            </a:p>
          </p:txBody>
        </p:sp>
      </p:grpSp>
      <p:grpSp>
        <p:nvGrpSpPr>
          <p:cNvPr id="29" name="object 44">
            <a:extLst>
              <a:ext uri="{FF2B5EF4-FFF2-40B4-BE49-F238E27FC236}">
                <a16:creationId xmlns:a16="http://schemas.microsoft.com/office/drawing/2014/main" id="{729C0A70-9201-439E-AA8F-590DD98FB499}"/>
              </a:ext>
            </a:extLst>
          </p:cNvPr>
          <p:cNvGrpSpPr/>
          <p:nvPr/>
        </p:nvGrpSpPr>
        <p:grpSpPr>
          <a:xfrm>
            <a:off x="8938259" y="1933955"/>
            <a:ext cx="1938655" cy="1728470"/>
            <a:chOff x="8938259" y="1933955"/>
            <a:chExt cx="1938655" cy="1728470"/>
          </a:xfrm>
          <a:solidFill>
            <a:srgbClr val="0948CB"/>
          </a:solidFill>
        </p:grpSpPr>
        <p:sp>
          <p:nvSpPr>
            <p:cNvPr id="30" name="object 45">
              <a:extLst>
                <a:ext uri="{FF2B5EF4-FFF2-40B4-BE49-F238E27FC236}">
                  <a16:creationId xmlns:a16="http://schemas.microsoft.com/office/drawing/2014/main" id="{4224F0CA-2208-2656-3062-BFE19D901217}"/>
                </a:ext>
              </a:extLst>
            </p:cNvPr>
            <p:cNvSpPr/>
            <p:nvPr/>
          </p:nvSpPr>
          <p:spPr>
            <a:xfrm>
              <a:off x="9249155" y="2229611"/>
              <a:ext cx="173990" cy="1432560"/>
            </a:xfrm>
            <a:custGeom>
              <a:avLst/>
              <a:gdLst/>
              <a:ahLst/>
              <a:cxnLst/>
              <a:rect l="l" t="t" r="r" b="b"/>
              <a:pathLst>
                <a:path w="173990" h="1432560">
                  <a:moveTo>
                    <a:pt x="173481" y="0"/>
                  </a:moveTo>
                  <a:lnTo>
                    <a:pt x="0" y="0"/>
                  </a:lnTo>
                  <a:lnTo>
                    <a:pt x="0" y="1432560"/>
                  </a:lnTo>
                  <a:lnTo>
                    <a:pt x="173481" y="1432560"/>
                  </a:lnTo>
                  <a:lnTo>
                    <a:pt x="173481" y="0"/>
                  </a:lnTo>
                  <a:close/>
                </a:path>
              </a:pathLst>
            </a:custGeom>
            <a:grpFill/>
          </p:spPr>
          <p:txBody>
            <a:bodyPr wrap="square" lIns="0" tIns="0" rIns="0" bIns="0" rtlCol="0"/>
            <a:lstStyle/>
            <a:p>
              <a:endParaRPr/>
            </a:p>
          </p:txBody>
        </p:sp>
        <p:sp>
          <p:nvSpPr>
            <p:cNvPr id="31" name="object 46">
              <a:extLst>
                <a:ext uri="{FF2B5EF4-FFF2-40B4-BE49-F238E27FC236}">
                  <a16:creationId xmlns:a16="http://schemas.microsoft.com/office/drawing/2014/main" id="{086E6706-376C-AEAF-09BC-31D6D6817EA5}"/>
                </a:ext>
              </a:extLst>
            </p:cNvPr>
            <p:cNvSpPr/>
            <p:nvPr/>
          </p:nvSpPr>
          <p:spPr>
            <a:xfrm>
              <a:off x="8945879" y="1941575"/>
              <a:ext cx="1923414" cy="1153795"/>
            </a:xfrm>
            <a:custGeom>
              <a:avLst/>
              <a:gdLst/>
              <a:ahLst/>
              <a:cxnLst/>
              <a:rect l="l" t="t" r="r" b="b"/>
              <a:pathLst>
                <a:path w="1923415" h="1153795">
                  <a:moveTo>
                    <a:pt x="1807845" y="0"/>
                  </a:moveTo>
                  <a:lnTo>
                    <a:pt x="115316" y="0"/>
                  </a:lnTo>
                  <a:lnTo>
                    <a:pt x="70485" y="9016"/>
                  </a:lnTo>
                  <a:lnTo>
                    <a:pt x="33781" y="33782"/>
                  </a:lnTo>
                  <a:lnTo>
                    <a:pt x="9017" y="70485"/>
                  </a:lnTo>
                  <a:lnTo>
                    <a:pt x="0" y="115315"/>
                  </a:lnTo>
                  <a:lnTo>
                    <a:pt x="0" y="1038225"/>
                  </a:lnTo>
                  <a:lnTo>
                    <a:pt x="9017" y="1083056"/>
                  </a:lnTo>
                  <a:lnTo>
                    <a:pt x="33781" y="1119759"/>
                  </a:lnTo>
                  <a:lnTo>
                    <a:pt x="70485" y="1144524"/>
                  </a:lnTo>
                  <a:lnTo>
                    <a:pt x="115316" y="1153540"/>
                  </a:lnTo>
                  <a:lnTo>
                    <a:pt x="1807845" y="1153540"/>
                  </a:lnTo>
                  <a:lnTo>
                    <a:pt x="1852676" y="1144524"/>
                  </a:lnTo>
                  <a:lnTo>
                    <a:pt x="1889378" y="1119759"/>
                  </a:lnTo>
                  <a:lnTo>
                    <a:pt x="1914144" y="1083056"/>
                  </a:lnTo>
                  <a:lnTo>
                    <a:pt x="1923161" y="1038225"/>
                  </a:lnTo>
                  <a:lnTo>
                    <a:pt x="1923161" y="115315"/>
                  </a:lnTo>
                  <a:lnTo>
                    <a:pt x="1914144" y="70485"/>
                  </a:lnTo>
                  <a:lnTo>
                    <a:pt x="1889378" y="33782"/>
                  </a:lnTo>
                  <a:lnTo>
                    <a:pt x="1852676" y="9016"/>
                  </a:lnTo>
                  <a:lnTo>
                    <a:pt x="1807845" y="0"/>
                  </a:lnTo>
                  <a:close/>
                </a:path>
              </a:pathLst>
            </a:custGeom>
            <a:grpFill/>
          </p:spPr>
          <p:txBody>
            <a:bodyPr wrap="square" lIns="0" tIns="0" rIns="0" bIns="0" rtlCol="0"/>
            <a:lstStyle/>
            <a:p>
              <a:endParaRPr/>
            </a:p>
          </p:txBody>
        </p:sp>
        <p:sp>
          <p:nvSpPr>
            <p:cNvPr id="32" name="object 47">
              <a:extLst>
                <a:ext uri="{FF2B5EF4-FFF2-40B4-BE49-F238E27FC236}">
                  <a16:creationId xmlns:a16="http://schemas.microsoft.com/office/drawing/2014/main" id="{84023902-E921-4547-41B9-D045E73F39CB}"/>
                </a:ext>
              </a:extLst>
            </p:cNvPr>
            <p:cNvSpPr/>
            <p:nvPr/>
          </p:nvSpPr>
          <p:spPr>
            <a:xfrm>
              <a:off x="8945879" y="1941575"/>
              <a:ext cx="1923414" cy="1153795"/>
            </a:xfrm>
            <a:custGeom>
              <a:avLst/>
              <a:gdLst/>
              <a:ahLst/>
              <a:cxnLst/>
              <a:rect l="l" t="t" r="r" b="b"/>
              <a:pathLst>
                <a:path w="1923415" h="1153795">
                  <a:moveTo>
                    <a:pt x="0" y="115315"/>
                  </a:moveTo>
                  <a:lnTo>
                    <a:pt x="9017" y="70485"/>
                  </a:lnTo>
                  <a:lnTo>
                    <a:pt x="33781" y="33782"/>
                  </a:lnTo>
                  <a:lnTo>
                    <a:pt x="70485" y="9016"/>
                  </a:lnTo>
                  <a:lnTo>
                    <a:pt x="115316" y="0"/>
                  </a:lnTo>
                  <a:lnTo>
                    <a:pt x="1807845" y="0"/>
                  </a:lnTo>
                  <a:lnTo>
                    <a:pt x="1852676" y="9016"/>
                  </a:lnTo>
                  <a:lnTo>
                    <a:pt x="1889378" y="33782"/>
                  </a:lnTo>
                  <a:lnTo>
                    <a:pt x="1914144" y="70485"/>
                  </a:lnTo>
                  <a:lnTo>
                    <a:pt x="1923161" y="115315"/>
                  </a:lnTo>
                  <a:lnTo>
                    <a:pt x="1923161" y="1038225"/>
                  </a:lnTo>
                  <a:lnTo>
                    <a:pt x="1914144" y="1083056"/>
                  </a:lnTo>
                  <a:lnTo>
                    <a:pt x="1889378" y="1119759"/>
                  </a:lnTo>
                  <a:lnTo>
                    <a:pt x="1852676" y="1144524"/>
                  </a:lnTo>
                  <a:lnTo>
                    <a:pt x="1807845" y="1153540"/>
                  </a:lnTo>
                  <a:lnTo>
                    <a:pt x="115316" y="1153540"/>
                  </a:lnTo>
                  <a:lnTo>
                    <a:pt x="70485" y="1144524"/>
                  </a:lnTo>
                  <a:lnTo>
                    <a:pt x="33781" y="1119759"/>
                  </a:lnTo>
                  <a:lnTo>
                    <a:pt x="9017" y="1083056"/>
                  </a:lnTo>
                  <a:lnTo>
                    <a:pt x="0" y="1038225"/>
                  </a:lnTo>
                  <a:lnTo>
                    <a:pt x="0" y="115315"/>
                  </a:lnTo>
                  <a:close/>
                </a:path>
              </a:pathLst>
            </a:custGeom>
            <a:grpFill/>
            <a:ln w="15240">
              <a:solidFill>
                <a:srgbClr val="FFFFFF"/>
              </a:solidFill>
            </a:ln>
          </p:spPr>
          <p:txBody>
            <a:bodyPr wrap="square" lIns="0" tIns="0" rIns="0" bIns="0" rtlCol="0"/>
            <a:lstStyle/>
            <a:p>
              <a:endParaRPr/>
            </a:p>
          </p:txBody>
        </p:sp>
      </p:grpSp>
      <p:grpSp>
        <p:nvGrpSpPr>
          <p:cNvPr id="33" name="object 50">
            <a:extLst>
              <a:ext uri="{FF2B5EF4-FFF2-40B4-BE49-F238E27FC236}">
                <a16:creationId xmlns:a16="http://schemas.microsoft.com/office/drawing/2014/main" id="{D813A05E-456C-83C7-1758-906F6ABFEF0E}"/>
              </a:ext>
            </a:extLst>
          </p:cNvPr>
          <p:cNvGrpSpPr/>
          <p:nvPr/>
        </p:nvGrpSpPr>
        <p:grpSpPr>
          <a:xfrm>
            <a:off x="8938259" y="3375659"/>
            <a:ext cx="1938655" cy="1170305"/>
            <a:chOff x="8938259" y="3375659"/>
            <a:chExt cx="1938655" cy="1170305"/>
          </a:xfrm>
          <a:solidFill>
            <a:srgbClr val="0948CB"/>
          </a:solidFill>
        </p:grpSpPr>
        <p:sp>
          <p:nvSpPr>
            <p:cNvPr id="34" name="object 51">
              <a:extLst>
                <a:ext uri="{FF2B5EF4-FFF2-40B4-BE49-F238E27FC236}">
                  <a16:creationId xmlns:a16="http://schemas.microsoft.com/office/drawing/2014/main" id="{4510C2F9-5352-5EA7-64AC-F096FBF2B5DF}"/>
                </a:ext>
              </a:extLst>
            </p:cNvPr>
            <p:cNvSpPr/>
            <p:nvPr/>
          </p:nvSpPr>
          <p:spPr>
            <a:xfrm>
              <a:off x="8945879" y="3383279"/>
              <a:ext cx="1923414" cy="1155065"/>
            </a:xfrm>
            <a:custGeom>
              <a:avLst/>
              <a:gdLst/>
              <a:ahLst/>
              <a:cxnLst/>
              <a:rect l="l" t="t" r="r" b="b"/>
              <a:pathLst>
                <a:path w="1923415" h="1155064">
                  <a:moveTo>
                    <a:pt x="1807591" y="0"/>
                  </a:moveTo>
                  <a:lnTo>
                    <a:pt x="115570" y="0"/>
                  </a:lnTo>
                  <a:lnTo>
                    <a:pt x="70612" y="9017"/>
                  </a:lnTo>
                  <a:lnTo>
                    <a:pt x="33781" y="33782"/>
                  </a:lnTo>
                  <a:lnTo>
                    <a:pt x="9017" y="70485"/>
                  </a:lnTo>
                  <a:lnTo>
                    <a:pt x="0" y="115570"/>
                  </a:lnTo>
                  <a:lnTo>
                    <a:pt x="0" y="1039114"/>
                  </a:lnTo>
                  <a:lnTo>
                    <a:pt x="9017" y="1084199"/>
                  </a:lnTo>
                  <a:lnTo>
                    <a:pt x="33781" y="1120902"/>
                  </a:lnTo>
                  <a:lnTo>
                    <a:pt x="70612" y="1145667"/>
                  </a:lnTo>
                  <a:lnTo>
                    <a:pt x="115570" y="1154684"/>
                  </a:lnTo>
                  <a:lnTo>
                    <a:pt x="1807591" y="1154684"/>
                  </a:lnTo>
                  <a:lnTo>
                    <a:pt x="1852549" y="1145667"/>
                  </a:lnTo>
                  <a:lnTo>
                    <a:pt x="1889378" y="1120902"/>
                  </a:lnTo>
                  <a:lnTo>
                    <a:pt x="1914144" y="1084199"/>
                  </a:lnTo>
                  <a:lnTo>
                    <a:pt x="1923161" y="1039114"/>
                  </a:lnTo>
                  <a:lnTo>
                    <a:pt x="1923161" y="115570"/>
                  </a:lnTo>
                  <a:lnTo>
                    <a:pt x="1914144" y="70485"/>
                  </a:lnTo>
                  <a:lnTo>
                    <a:pt x="1889378" y="33782"/>
                  </a:lnTo>
                  <a:lnTo>
                    <a:pt x="1852549" y="9017"/>
                  </a:lnTo>
                  <a:lnTo>
                    <a:pt x="1807591" y="0"/>
                  </a:lnTo>
                  <a:close/>
                </a:path>
              </a:pathLst>
            </a:custGeom>
            <a:grpFill/>
          </p:spPr>
          <p:txBody>
            <a:bodyPr wrap="square" lIns="0" tIns="0" rIns="0" bIns="0" rtlCol="0"/>
            <a:lstStyle/>
            <a:p>
              <a:endParaRPr/>
            </a:p>
          </p:txBody>
        </p:sp>
        <p:sp>
          <p:nvSpPr>
            <p:cNvPr id="35" name="object 52">
              <a:extLst>
                <a:ext uri="{FF2B5EF4-FFF2-40B4-BE49-F238E27FC236}">
                  <a16:creationId xmlns:a16="http://schemas.microsoft.com/office/drawing/2014/main" id="{DD7109A5-B91F-F534-2B03-67965C02783A}"/>
                </a:ext>
              </a:extLst>
            </p:cNvPr>
            <p:cNvSpPr/>
            <p:nvPr/>
          </p:nvSpPr>
          <p:spPr>
            <a:xfrm>
              <a:off x="8945879" y="3383279"/>
              <a:ext cx="1923414" cy="1155065"/>
            </a:xfrm>
            <a:custGeom>
              <a:avLst/>
              <a:gdLst/>
              <a:ahLst/>
              <a:cxnLst/>
              <a:rect l="l" t="t" r="r" b="b"/>
              <a:pathLst>
                <a:path w="1923415" h="1155064">
                  <a:moveTo>
                    <a:pt x="0" y="115570"/>
                  </a:moveTo>
                  <a:lnTo>
                    <a:pt x="9017" y="70485"/>
                  </a:lnTo>
                  <a:lnTo>
                    <a:pt x="33781" y="33782"/>
                  </a:lnTo>
                  <a:lnTo>
                    <a:pt x="70612" y="9017"/>
                  </a:lnTo>
                  <a:lnTo>
                    <a:pt x="115570" y="0"/>
                  </a:lnTo>
                  <a:lnTo>
                    <a:pt x="1807591" y="0"/>
                  </a:lnTo>
                  <a:lnTo>
                    <a:pt x="1852549" y="9017"/>
                  </a:lnTo>
                  <a:lnTo>
                    <a:pt x="1889378" y="33782"/>
                  </a:lnTo>
                  <a:lnTo>
                    <a:pt x="1914144" y="70485"/>
                  </a:lnTo>
                  <a:lnTo>
                    <a:pt x="1923161" y="115570"/>
                  </a:lnTo>
                  <a:lnTo>
                    <a:pt x="1923161" y="1039114"/>
                  </a:lnTo>
                  <a:lnTo>
                    <a:pt x="1914144" y="1084199"/>
                  </a:lnTo>
                  <a:lnTo>
                    <a:pt x="1889378" y="1120902"/>
                  </a:lnTo>
                  <a:lnTo>
                    <a:pt x="1852549" y="1145667"/>
                  </a:lnTo>
                  <a:lnTo>
                    <a:pt x="1807591" y="1154684"/>
                  </a:lnTo>
                  <a:lnTo>
                    <a:pt x="115570" y="1154684"/>
                  </a:lnTo>
                  <a:lnTo>
                    <a:pt x="70612" y="1145667"/>
                  </a:lnTo>
                  <a:lnTo>
                    <a:pt x="33781" y="1120902"/>
                  </a:lnTo>
                  <a:lnTo>
                    <a:pt x="9017" y="1084199"/>
                  </a:lnTo>
                  <a:lnTo>
                    <a:pt x="0" y="1039114"/>
                  </a:lnTo>
                  <a:lnTo>
                    <a:pt x="0" y="115570"/>
                  </a:lnTo>
                  <a:close/>
                </a:path>
              </a:pathLst>
            </a:custGeom>
            <a:grpFill/>
            <a:ln w="15239">
              <a:solidFill>
                <a:srgbClr val="FFFFFF"/>
              </a:solidFill>
            </a:ln>
          </p:spPr>
          <p:txBody>
            <a:bodyPr wrap="square" lIns="0" tIns="0" rIns="0" bIns="0" rtlCol="0"/>
            <a:lstStyle/>
            <a:p>
              <a:endParaRPr/>
            </a:p>
          </p:txBody>
        </p:sp>
      </p:gr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161910" y="2480542"/>
            <a:ext cx="3969511" cy="28831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R="5080">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This is a preview of the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dashboard. The following sides will show the results of EDA with  visualization, EDA with SQL, Interactive Map with Folium, and finally the results of our model with  about 83% accuracy.</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a:extLst>
              <a:ext uri="{FF2B5EF4-FFF2-40B4-BE49-F238E27FC236}">
                <a16:creationId xmlns:a16="http://schemas.microsoft.com/office/drawing/2014/main" id="{D6CB5339-FA1C-6158-A455-4CC7664D618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8276" y="2130091"/>
            <a:ext cx="6371666" cy="358406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4947750"/>
            <a:ext cx="10824107" cy="1371600"/>
          </a:xfrm>
          <a:prstGeom prst="rect">
            <a:avLst/>
          </a:prstGeom>
        </p:spPr>
        <p:txBody>
          <a:bodyPr>
            <a:normAutofit/>
          </a:bodyPr>
          <a:lstStyle/>
          <a:p>
            <a:pPr marR="5080">
              <a:lnSpc>
                <a:spcPct val="110000"/>
              </a:lnSpc>
              <a:spcBef>
                <a:spcPts val="1400"/>
              </a:spcBef>
            </a:pPr>
            <a:r>
              <a:rPr lang="en-US" sz="2200" dirty="0">
                <a:solidFill>
                  <a:schemeClr val="accent3">
                    <a:lumMod val="25000"/>
                  </a:schemeClr>
                </a:solidFill>
                <a:latin typeface="Abadi" panose="020B0604020104020204" pitchFamily="34" charset="0"/>
              </a:rPr>
              <a:t>Graphic suggests an increase in success rate over time (indicated in Flight Number).  Likely a big breakthrough around flight 20 which significantly increased success rate.  CCAFS appears to be the main launch site as it has the most volume.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2" name="object 7">
            <a:extLst>
              <a:ext uri="{FF2B5EF4-FFF2-40B4-BE49-F238E27FC236}">
                <a16:creationId xmlns:a16="http://schemas.microsoft.com/office/drawing/2014/main" id="{9ECDF62F-DCF4-4E84-5DE8-05A63C8D2409}"/>
              </a:ext>
            </a:extLst>
          </p:cNvPr>
          <p:cNvSpPr/>
          <p:nvPr/>
        </p:nvSpPr>
        <p:spPr>
          <a:xfrm>
            <a:off x="386825" y="2324862"/>
            <a:ext cx="11418349" cy="2208276"/>
          </a:xfrm>
          <a:prstGeom prst="rect">
            <a:avLst/>
          </a:prstGeom>
          <a:blipFill>
            <a:blip r:embed="rId3" cstate="print"/>
            <a:stretch>
              <a:fillRect/>
            </a:stretch>
          </a:blipFill>
        </p:spPr>
        <p:txBody>
          <a:bodyPr wrap="square" lIns="0" tIns="0" rIns="0" bIns="0" rtlCol="0"/>
          <a:lstStyle/>
          <a:p>
            <a:endParaRPr lang="en-IN"/>
          </a:p>
        </p:txBody>
      </p:sp>
      <p:sp>
        <p:nvSpPr>
          <p:cNvPr id="7" name="TextBox 6">
            <a:extLst>
              <a:ext uri="{FF2B5EF4-FFF2-40B4-BE49-F238E27FC236}">
                <a16:creationId xmlns:a16="http://schemas.microsoft.com/office/drawing/2014/main" id="{7964325A-F914-6F1B-8910-255777BC88B8}"/>
              </a:ext>
            </a:extLst>
          </p:cNvPr>
          <p:cNvSpPr txBox="1"/>
          <p:nvPr/>
        </p:nvSpPr>
        <p:spPr>
          <a:xfrm>
            <a:off x="1125251" y="1632850"/>
            <a:ext cx="9413599" cy="445186"/>
          </a:xfrm>
          <a:prstGeom prst="rect">
            <a:avLst/>
          </a:prstGeom>
          <a:noFill/>
        </p:spPr>
        <p:txBody>
          <a:bodyPr wrap="square">
            <a:spAutoFit/>
          </a:bodyPr>
          <a:lstStyle/>
          <a:p>
            <a:pPr marR="5080">
              <a:lnSpc>
                <a:spcPct val="110000"/>
              </a:lnSpc>
              <a:spcBef>
                <a:spcPts val="1400"/>
              </a:spcBef>
            </a:pPr>
            <a:r>
              <a:rPr lang="en-US" sz="2200" dirty="0">
                <a:solidFill>
                  <a:schemeClr val="accent3">
                    <a:lumMod val="25000"/>
                  </a:schemeClr>
                </a:solidFill>
                <a:latin typeface="Abadi" panose="020B0604020104020204" pitchFamily="34" charset="0"/>
              </a:rPr>
              <a:t>Green indicates successful launch; Purple indicates unsuccessful launch.</a:t>
            </a: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58943" y="1502585"/>
            <a:ext cx="9227429" cy="549049"/>
          </a:xfrm>
          <a:prstGeom prst="rect">
            <a:avLst/>
          </a:prstGeom>
        </p:spPr>
        <p:txBody>
          <a:bodyPr>
            <a:normAutofit/>
          </a:bodyPr>
          <a:lstStyle/>
          <a:p>
            <a:pPr marL="0" marR="5080" indent="0">
              <a:lnSpc>
                <a:spcPct val="110000"/>
              </a:lnSpc>
              <a:spcBef>
                <a:spcPts val="1400"/>
              </a:spcBef>
              <a:buNone/>
            </a:pPr>
            <a:r>
              <a:rPr lang="en-US" sz="2200" dirty="0">
                <a:solidFill>
                  <a:schemeClr val="accent3">
                    <a:lumMod val="25000"/>
                  </a:schemeClr>
                </a:solidFill>
                <a:latin typeface="Abadi" panose="020B0604020104020204" pitchFamily="34" charset="0"/>
              </a:rPr>
              <a:t>Green indicates successful launch; Purple indicates unsuccessful launch.</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2" name="Content Placeholder 2">
            <a:extLst>
              <a:ext uri="{FF2B5EF4-FFF2-40B4-BE49-F238E27FC236}">
                <a16:creationId xmlns:a16="http://schemas.microsoft.com/office/drawing/2014/main" id="{C94D65AB-C03E-F8B4-6B18-74CF9C682433}"/>
              </a:ext>
            </a:extLst>
          </p:cNvPr>
          <p:cNvSpPr txBox="1">
            <a:spLocks/>
          </p:cNvSpPr>
          <p:nvPr/>
        </p:nvSpPr>
        <p:spPr>
          <a:xfrm>
            <a:off x="907170" y="5080093"/>
            <a:ext cx="10550802" cy="113105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5080">
              <a:lnSpc>
                <a:spcPct val="110000"/>
              </a:lnSpc>
              <a:spcBef>
                <a:spcPts val="1400"/>
              </a:spcBef>
            </a:pPr>
            <a:r>
              <a:rPr lang="en-US" sz="2200" dirty="0">
                <a:solidFill>
                  <a:schemeClr val="accent3">
                    <a:lumMod val="25000"/>
                  </a:schemeClr>
                </a:solidFill>
                <a:latin typeface="Abadi" panose="020B0604020104020204" pitchFamily="34" charset="0"/>
              </a:rPr>
              <a:t>Payload mass appears to fall mostly between 0-6000 kg.  Different launch sites also seem to use different payload mass.</a:t>
            </a:r>
          </a:p>
        </p:txBody>
      </p:sp>
      <p:sp>
        <p:nvSpPr>
          <p:cNvPr id="6" name="object 7">
            <a:extLst>
              <a:ext uri="{FF2B5EF4-FFF2-40B4-BE49-F238E27FC236}">
                <a16:creationId xmlns:a16="http://schemas.microsoft.com/office/drawing/2014/main" id="{941DE2F9-2889-046B-5EA4-469D7A6B1D82}"/>
              </a:ext>
            </a:extLst>
          </p:cNvPr>
          <p:cNvSpPr/>
          <p:nvPr/>
        </p:nvSpPr>
        <p:spPr>
          <a:xfrm>
            <a:off x="386825" y="2216904"/>
            <a:ext cx="11418349" cy="2377439"/>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00492" y="5377109"/>
            <a:ext cx="6636630" cy="1152144"/>
          </a:xfrm>
          <a:prstGeom prst="rect">
            <a:avLst/>
          </a:prstGeom>
        </p:spPr>
        <p:txBody>
          <a:bodyPr numCol="3">
            <a:normAutofit/>
          </a:bodyPr>
          <a:lstStyle/>
          <a:p>
            <a:pPr marL="0" marR="5080" indent="0">
              <a:lnSpc>
                <a:spcPct val="100000"/>
              </a:lnSpc>
              <a:spcBef>
                <a:spcPts val="100"/>
              </a:spcBef>
              <a:buNone/>
            </a:pPr>
            <a:r>
              <a:rPr lang="en-US" sz="2200" dirty="0">
                <a:solidFill>
                  <a:schemeClr val="accent3">
                    <a:lumMod val="25000"/>
                  </a:schemeClr>
                </a:solidFill>
                <a:latin typeface="Abadi" panose="020B0604020104020204" pitchFamily="34" charset="0"/>
              </a:rPr>
              <a:t>Success Rate Scale with  </a:t>
            </a:r>
          </a:p>
          <a:p>
            <a:pPr marL="12700" marR="5080">
              <a:lnSpc>
                <a:spcPct val="100000"/>
              </a:lnSpc>
              <a:spcBef>
                <a:spcPts val="100"/>
              </a:spcBef>
            </a:pPr>
            <a:endParaRPr lang="en-US" sz="2200" dirty="0">
              <a:solidFill>
                <a:schemeClr val="accent3">
                  <a:lumMod val="25000"/>
                </a:schemeClr>
              </a:solidFill>
              <a:latin typeface="Abadi" panose="020B0604020104020204" pitchFamily="34" charset="0"/>
            </a:endParaRPr>
          </a:p>
          <a:p>
            <a:pPr marL="12700" marR="5080">
              <a:lnSpc>
                <a:spcPct val="100000"/>
              </a:lnSpc>
              <a:spcBef>
                <a:spcPts val="100"/>
              </a:spcBef>
            </a:pPr>
            <a:r>
              <a:rPr lang="en-US" sz="2200" dirty="0">
                <a:solidFill>
                  <a:schemeClr val="accent3">
                    <a:lumMod val="25000"/>
                  </a:schemeClr>
                </a:solidFill>
                <a:latin typeface="Abadi" panose="020B0604020104020204" pitchFamily="34" charset="0"/>
              </a:rPr>
              <a:t>0 as 0%</a:t>
            </a:r>
          </a:p>
          <a:p>
            <a:pPr marL="12700" marR="5080">
              <a:lnSpc>
                <a:spcPct val="100000"/>
              </a:lnSpc>
              <a:spcBef>
                <a:spcPts val="100"/>
              </a:spcBef>
            </a:pPr>
            <a:r>
              <a:rPr lang="en-US" sz="2200" dirty="0">
                <a:solidFill>
                  <a:schemeClr val="accent3">
                    <a:lumMod val="25000"/>
                  </a:schemeClr>
                </a:solidFill>
                <a:latin typeface="Abadi" panose="020B0604020104020204" pitchFamily="34" charset="0"/>
              </a:rPr>
              <a:t>0.6 as 60%</a:t>
            </a:r>
          </a:p>
          <a:p>
            <a:pPr marL="12700" marR="5080">
              <a:lnSpc>
                <a:spcPct val="100000"/>
              </a:lnSpc>
              <a:spcBef>
                <a:spcPts val="100"/>
              </a:spcBef>
            </a:pPr>
            <a:r>
              <a:rPr lang="en-US" sz="2200" dirty="0">
                <a:solidFill>
                  <a:schemeClr val="accent3">
                    <a:lumMod val="25000"/>
                  </a:schemeClr>
                </a:solidFill>
                <a:latin typeface="Abadi" panose="020B0604020104020204" pitchFamily="34" charset="0"/>
              </a:rPr>
              <a:t>1 as 100%</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9" name="Content Placeholder 2">
            <a:extLst>
              <a:ext uri="{FF2B5EF4-FFF2-40B4-BE49-F238E27FC236}">
                <a16:creationId xmlns:a16="http://schemas.microsoft.com/office/drawing/2014/main" id="{232B0C4E-58B2-CA53-B1E9-C31AE43EC434}"/>
              </a:ext>
            </a:extLst>
          </p:cNvPr>
          <p:cNvSpPr txBox="1">
            <a:spLocks/>
          </p:cNvSpPr>
          <p:nvPr/>
        </p:nvSpPr>
        <p:spPr>
          <a:xfrm>
            <a:off x="6720840" y="1838274"/>
            <a:ext cx="4922519"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5080">
              <a:lnSpc>
                <a:spcPct val="120800"/>
              </a:lnSpc>
              <a:spcBef>
                <a:spcPts val="100"/>
              </a:spcBef>
            </a:pPr>
            <a:r>
              <a:rPr lang="en-US" sz="2200" dirty="0">
                <a:solidFill>
                  <a:schemeClr val="accent3">
                    <a:lumMod val="25000"/>
                  </a:schemeClr>
                </a:solidFill>
                <a:latin typeface="Abadi" panose="020B0604020104020204" pitchFamily="34" charset="0"/>
              </a:rPr>
              <a:t>ES-L1 (1), GEO (1), HEO (1) have 100% success rate (sample sizes in parenthesis)  SSO (5) has 100% success rate</a:t>
            </a:r>
          </a:p>
          <a:p>
            <a:pPr marL="12700">
              <a:lnSpc>
                <a:spcPct val="100000"/>
              </a:lnSpc>
              <a:spcBef>
                <a:spcPts val="250"/>
              </a:spcBef>
            </a:pPr>
            <a:r>
              <a:rPr lang="en-US" sz="2200" dirty="0">
                <a:solidFill>
                  <a:schemeClr val="accent3">
                    <a:lumMod val="25000"/>
                  </a:schemeClr>
                </a:solidFill>
                <a:latin typeface="Abadi" panose="020B0604020104020204" pitchFamily="34" charset="0"/>
              </a:rPr>
              <a:t>VLEO (14) has decent success rate and attempts</a:t>
            </a:r>
          </a:p>
          <a:p>
            <a:pPr marL="12700">
              <a:lnSpc>
                <a:spcPct val="100000"/>
              </a:lnSpc>
              <a:spcBef>
                <a:spcPts val="395"/>
              </a:spcBef>
            </a:pPr>
            <a:r>
              <a:rPr lang="en-US" sz="2200" dirty="0">
                <a:solidFill>
                  <a:schemeClr val="accent3">
                    <a:lumMod val="25000"/>
                  </a:schemeClr>
                </a:solidFill>
                <a:latin typeface="Abadi" panose="020B0604020104020204" pitchFamily="34" charset="0"/>
              </a:rPr>
              <a:t>SO (1) has 0% success rate</a:t>
            </a:r>
          </a:p>
          <a:p>
            <a:pPr marL="12700">
              <a:lnSpc>
                <a:spcPct val="100000"/>
              </a:lnSpc>
              <a:spcBef>
                <a:spcPts val="565"/>
              </a:spcBef>
            </a:pPr>
            <a:r>
              <a:rPr lang="en-US" sz="2200" dirty="0">
                <a:solidFill>
                  <a:schemeClr val="accent3">
                    <a:lumMod val="25000"/>
                  </a:schemeClr>
                </a:solidFill>
                <a:latin typeface="Abadi" panose="020B0604020104020204" pitchFamily="34" charset="0"/>
              </a:rPr>
              <a:t>GTO (27) has the around 50% success rate but largest sample</a:t>
            </a:r>
          </a:p>
        </p:txBody>
      </p:sp>
      <p:sp>
        <p:nvSpPr>
          <p:cNvPr id="10" name="object 7">
            <a:extLst>
              <a:ext uri="{FF2B5EF4-FFF2-40B4-BE49-F238E27FC236}">
                <a16:creationId xmlns:a16="http://schemas.microsoft.com/office/drawing/2014/main" id="{9D51D575-E8DF-BA21-D96C-B69AF8945806}"/>
              </a:ext>
            </a:extLst>
          </p:cNvPr>
          <p:cNvSpPr/>
          <p:nvPr/>
        </p:nvSpPr>
        <p:spPr>
          <a:xfrm>
            <a:off x="770011" y="1671828"/>
            <a:ext cx="5430011" cy="351434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58943" y="4806365"/>
            <a:ext cx="10098617" cy="1512986"/>
          </a:xfrm>
          <a:prstGeom prst="rect">
            <a:avLst/>
          </a:prstGeom>
        </p:spPr>
        <p:txBody>
          <a:bodyPr>
            <a:normAutofit fontScale="77500" lnSpcReduction="20000"/>
          </a:bodyPr>
          <a:lstStyle/>
          <a:p>
            <a:pPr marR="3951604">
              <a:lnSpc>
                <a:spcPct val="121200"/>
              </a:lnSpc>
              <a:spcBef>
                <a:spcPts val="100"/>
              </a:spcBef>
            </a:pPr>
            <a:r>
              <a:rPr lang="en-US" sz="2200" dirty="0">
                <a:solidFill>
                  <a:schemeClr val="accent3">
                    <a:lumMod val="25000"/>
                  </a:schemeClr>
                </a:solidFill>
                <a:latin typeface="Abadi" panose="020B0604020104020204" pitchFamily="34" charset="0"/>
              </a:rPr>
              <a:t>Launch Orbit preferences changed over Flight Number.  </a:t>
            </a:r>
          </a:p>
          <a:p>
            <a:pPr marR="3951604">
              <a:lnSpc>
                <a:spcPct val="121200"/>
              </a:lnSpc>
              <a:spcBef>
                <a:spcPts val="100"/>
              </a:spcBef>
            </a:pPr>
            <a:r>
              <a:rPr lang="en-US" sz="2200" dirty="0">
                <a:solidFill>
                  <a:schemeClr val="accent3">
                    <a:lumMod val="25000"/>
                  </a:schemeClr>
                </a:solidFill>
                <a:latin typeface="Abadi" panose="020B0604020104020204" pitchFamily="34" charset="0"/>
              </a:rPr>
              <a:t>Launch Outcome seems to correlate with this preference.</a:t>
            </a:r>
          </a:p>
          <a:p>
            <a:pPr marL="12700" marR="5080">
              <a:lnSpc>
                <a:spcPts val="2330"/>
              </a:lnSpc>
              <a:spcBef>
                <a:spcPts val="135"/>
              </a:spcBef>
            </a:pPr>
            <a:r>
              <a:rPr lang="en-US" sz="2200" dirty="0">
                <a:solidFill>
                  <a:schemeClr val="accent3">
                    <a:lumMod val="25000"/>
                  </a:schemeClr>
                </a:solidFill>
                <a:latin typeface="Abadi" panose="020B0604020104020204" pitchFamily="34" charset="0"/>
              </a:rPr>
              <a:t>SpaceX started with LEO orbits which saw moderate success LEO and returned to VLEO in recent launches </a:t>
            </a:r>
          </a:p>
          <a:p>
            <a:pPr marL="12700" marR="5080">
              <a:lnSpc>
                <a:spcPts val="2330"/>
              </a:lnSpc>
              <a:spcBef>
                <a:spcPts val="135"/>
              </a:spcBef>
            </a:pPr>
            <a:r>
              <a:rPr lang="en-US" sz="2200" dirty="0">
                <a:solidFill>
                  <a:schemeClr val="accent3">
                    <a:lumMod val="25000"/>
                  </a:schemeClr>
                </a:solidFill>
                <a:latin typeface="Abadi" panose="020B0604020104020204" pitchFamily="34" charset="0"/>
              </a:rPr>
              <a:t>SpaceX appears to perform better in lower orbits or Sun-synchronous orbits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7" name="Content Placeholder 2">
            <a:extLst>
              <a:ext uri="{FF2B5EF4-FFF2-40B4-BE49-F238E27FC236}">
                <a16:creationId xmlns:a16="http://schemas.microsoft.com/office/drawing/2014/main" id="{E0B7F436-7587-EF1D-8F75-37056158C9AE}"/>
              </a:ext>
            </a:extLst>
          </p:cNvPr>
          <p:cNvSpPr txBox="1">
            <a:spLocks/>
          </p:cNvSpPr>
          <p:nvPr/>
        </p:nvSpPr>
        <p:spPr>
          <a:xfrm>
            <a:off x="858943" y="1502585"/>
            <a:ext cx="9227429" cy="54904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5080" indent="0">
              <a:lnSpc>
                <a:spcPct val="110000"/>
              </a:lnSpc>
              <a:spcBef>
                <a:spcPts val="1400"/>
              </a:spcBef>
              <a:buFont typeface="Arial" panose="020B0604020202020204" pitchFamily="34" charset="0"/>
              <a:buNone/>
            </a:pPr>
            <a:r>
              <a:rPr lang="en-US" sz="2200" dirty="0">
                <a:solidFill>
                  <a:schemeClr val="accent3">
                    <a:lumMod val="25000"/>
                  </a:schemeClr>
                </a:solidFill>
                <a:latin typeface="Abadi" panose="020B0604020104020204" pitchFamily="34" charset="0"/>
              </a:rPr>
              <a:t>Green indicates successful launch; Purple indicates unsuccessful launch.</a:t>
            </a:r>
          </a:p>
        </p:txBody>
      </p:sp>
      <p:sp>
        <p:nvSpPr>
          <p:cNvPr id="8" name="object 7">
            <a:extLst>
              <a:ext uri="{FF2B5EF4-FFF2-40B4-BE49-F238E27FC236}">
                <a16:creationId xmlns:a16="http://schemas.microsoft.com/office/drawing/2014/main" id="{BAA33B6B-B15B-0AC2-42D1-0C9B6D90A4AC}"/>
              </a:ext>
            </a:extLst>
          </p:cNvPr>
          <p:cNvSpPr/>
          <p:nvPr/>
        </p:nvSpPr>
        <p:spPr>
          <a:xfrm>
            <a:off x="617219" y="2394400"/>
            <a:ext cx="10957561" cy="2069199"/>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14554" y="4854191"/>
            <a:ext cx="10571057" cy="1493520"/>
          </a:xfrm>
          <a:prstGeom prst="rect">
            <a:avLst/>
          </a:prstGeom>
        </p:spPr>
        <p:txBody>
          <a:bodyPr>
            <a:normAutofit fontScale="85000" lnSpcReduction="10000"/>
          </a:bodyPr>
          <a:lstStyle/>
          <a:p>
            <a:pPr marL="0" marR="5080" indent="0">
              <a:lnSpc>
                <a:spcPct val="120000"/>
              </a:lnSpc>
              <a:spcBef>
                <a:spcPts val="1400"/>
              </a:spcBef>
              <a:buNone/>
            </a:pPr>
            <a:r>
              <a:rPr lang="en-US" sz="2200" dirty="0">
                <a:solidFill>
                  <a:schemeClr val="accent3">
                    <a:lumMod val="25000"/>
                  </a:schemeClr>
                </a:solidFill>
                <a:latin typeface="Abadi" panose="020B0604020104020204" pitchFamily="34" charset="0"/>
              </a:rPr>
              <a:t>Payload mass seems to correlate with orbit</a:t>
            </a:r>
          </a:p>
          <a:p>
            <a:pPr marL="0" marR="5080" indent="0">
              <a:lnSpc>
                <a:spcPct val="120000"/>
              </a:lnSpc>
              <a:spcBef>
                <a:spcPts val="1400"/>
              </a:spcBef>
              <a:buNone/>
            </a:pPr>
            <a:r>
              <a:rPr lang="en-US" sz="2200" dirty="0">
                <a:solidFill>
                  <a:schemeClr val="accent3">
                    <a:lumMod val="25000"/>
                  </a:schemeClr>
                </a:solidFill>
                <a:latin typeface="Abadi" panose="020B0604020104020204" pitchFamily="34" charset="0"/>
              </a:rPr>
              <a:t>LEO and SSO seem to have relatively low payload mass</a:t>
            </a:r>
          </a:p>
          <a:p>
            <a:pPr marL="0" marR="5080" indent="0">
              <a:lnSpc>
                <a:spcPct val="120000"/>
              </a:lnSpc>
              <a:spcBef>
                <a:spcPts val="1400"/>
              </a:spcBef>
              <a:buNone/>
            </a:pPr>
            <a:r>
              <a:rPr lang="en-US" sz="2200" dirty="0">
                <a:solidFill>
                  <a:schemeClr val="accent3">
                    <a:lumMod val="25000"/>
                  </a:schemeClr>
                </a:solidFill>
                <a:latin typeface="Abadi" panose="020B0604020104020204" pitchFamily="34" charset="0"/>
              </a:rPr>
              <a:t>The other most successful orbit VLEO only has payload mass values in the higher end of the range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7" name="Content Placeholder 2">
            <a:extLst>
              <a:ext uri="{FF2B5EF4-FFF2-40B4-BE49-F238E27FC236}">
                <a16:creationId xmlns:a16="http://schemas.microsoft.com/office/drawing/2014/main" id="{80F9EFCF-CBA2-B0D1-DB9A-B9850EDBB5F8}"/>
              </a:ext>
            </a:extLst>
          </p:cNvPr>
          <p:cNvSpPr txBox="1">
            <a:spLocks/>
          </p:cNvSpPr>
          <p:nvPr/>
        </p:nvSpPr>
        <p:spPr>
          <a:xfrm>
            <a:off x="935143" y="1496410"/>
            <a:ext cx="9227429" cy="54904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5080" indent="0">
              <a:lnSpc>
                <a:spcPct val="110000"/>
              </a:lnSpc>
              <a:spcBef>
                <a:spcPts val="1400"/>
              </a:spcBef>
              <a:buFont typeface="Arial" panose="020B0604020202020204" pitchFamily="34" charset="0"/>
              <a:buNone/>
            </a:pPr>
            <a:r>
              <a:rPr lang="en-US" sz="2200" dirty="0">
                <a:solidFill>
                  <a:schemeClr val="accent3">
                    <a:lumMod val="25000"/>
                  </a:schemeClr>
                </a:solidFill>
                <a:latin typeface="Abadi" panose="020B0604020104020204" pitchFamily="34" charset="0"/>
              </a:rPr>
              <a:t>Green indicates successful launch; Purple indicates unsuccessful launch.</a:t>
            </a:r>
          </a:p>
        </p:txBody>
      </p:sp>
      <p:sp>
        <p:nvSpPr>
          <p:cNvPr id="8" name="object 7">
            <a:extLst>
              <a:ext uri="{FF2B5EF4-FFF2-40B4-BE49-F238E27FC236}">
                <a16:creationId xmlns:a16="http://schemas.microsoft.com/office/drawing/2014/main" id="{EDE60262-A557-CAFD-0F5A-DEA3609F5ACB}"/>
              </a:ext>
            </a:extLst>
          </p:cNvPr>
          <p:cNvSpPr/>
          <p:nvPr/>
        </p:nvSpPr>
        <p:spPr>
          <a:xfrm>
            <a:off x="389873" y="2350813"/>
            <a:ext cx="11412253" cy="2156373"/>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71555" y="2103667"/>
            <a:ext cx="4135486" cy="2407373"/>
          </a:xfrm>
          <a:prstGeom prst="rect">
            <a:avLst/>
          </a:prstGeom>
        </p:spPr>
        <p:txBody>
          <a:bodyPr>
            <a:normAutofit/>
          </a:bodyPr>
          <a:lstStyle/>
          <a:p>
            <a:pPr marR="5080">
              <a:lnSpc>
                <a:spcPct val="110000"/>
              </a:lnSpc>
              <a:spcBef>
                <a:spcPts val="1400"/>
              </a:spcBef>
            </a:pPr>
            <a:r>
              <a:rPr lang="en-US" sz="2200" dirty="0">
                <a:solidFill>
                  <a:schemeClr val="accent3">
                    <a:lumMod val="25000"/>
                  </a:schemeClr>
                </a:solidFill>
                <a:latin typeface="Abadi" panose="020B0604020104020204" pitchFamily="34" charset="0"/>
              </a:rPr>
              <a:t>Success generally increases over time since 2013 with a slight dip in 2018</a:t>
            </a:r>
          </a:p>
          <a:p>
            <a:pPr marR="5080">
              <a:lnSpc>
                <a:spcPct val="110000"/>
              </a:lnSpc>
              <a:spcBef>
                <a:spcPts val="1400"/>
              </a:spcBef>
            </a:pPr>
            <a:r>
              <a:rPr lang="en-US" sz="2200" dirty="0">
                <a:solidFill>
                  <a:schemeClr val="accent3">
                    <a:lumMod val="25000"/>
                  </a:schemeClr>
                </a:solidFill>
                <a:latin typeface="Abadi" panose="020B0604020104020204" pitchFamily="34" charset="0"/>
              </a:rPr>
              <a:t>Success in recent years at around 80%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2" name="object 7">
            <a:extLst>
              <a:ext uri="{FF2B5EF4-FFF2-40B4-BE49-F238E27FC236}">
                <a16:creationId xmlns:a16="http://schemas.microsoft.com/office/drawing/2014/main" id="{AFB7FBBC-9C11-B14F-9456-1746472383C1}"/>
              </a:ext>
            </a:extLst>
          </p:cNvPr>
          <p:cNvSpPr/>
          <p:nvPr/>
        </p:nvSpPr>
        <p:spPr>
          <a:xfrm>
            <a:off x="903732" y="1904238"/>
            <a:ext cx="5192268" cy="3612642"/>
          </a:xfrm>
          <a:prstGeom prst="rect">
            <a:avLst/>
          </a:prstGeom>
          <a:blipFill>
            <a:blip r:embed="rId3" cstate="print"/>
            <a:stretch>
              <a:fillRect/>
            </a:stretch>
          </a:blipFill>
        </p:spPr>
        <p:txBody>
          <a:bodyPr wrap="square" lIns="0" tIns="0" rIns="0" bIns="0" rtlCol="0"/>
          <a:lstStyle/>
          <a:p>
            <a:endParaRPr/>
          </a:p>
        </p:txBody>
      </p:sp>
      <p:sp>
        <p:nvSpPr>
          <p:cNvPr id="7" name="TextBox 6">
            <a:extLst>
              <a:ext uri="{FF2B5EF4-FFF2-40B4-BE49-F238E27FC236}">
                <a16:creationId xmlns:a16="http://schemas.microsoft.com/office/drawing/2014/main" id="{2AA91C45-4375-AECA-709E-4E03226C5C94}"/>
              </a:ext>
            </a:extLst>
          </p:cNvPr>
          <p:cNvSpPr txBox="1"/>
          <p:nvPr/>
        </p:nvSpPr>
        <p:spPr>
          <a:xfrm>
            <a:off x="1302472" y="5813330"/>
            <a:ext cx="10338165" cy="413062"/>
          </a:xfrm>
          <a:prstGeom prst="rect">
            <a:avLst/>
          </a:prstGeom>
          <a:noFill/>
        </p:spPr>
        <p:txBody>
          <a:bodyPr wrap="square">
            <a:spAutoFit/>
          </a:bodyPr>
          <a:lstStyle/>
          <a:p>
            <a:pPr marL="228600" marR="5080" indent="-228600">
              <a:lnSpc>
                <a:spcPct val="110000"/>
              </a:lnSpc>
              <a:spcBef>
                <a:spcPts val="1400"/>
              </a:spcBef>
              <a:buFont typeface="Arial" panose="020B0604020202020204" pitchFamily="34" charset="0"/>
              <a:buChar char="•"/>
            </a:pPr>
            <a:r>
              <a:rPr lang="en-US" sz="2000" dirty="0">
                <a:solidFill>
                  <a:schemeClr val="accent3">
                    <a:lumMod val="25000"/>
                  </a:schemeClr>
                </a:solidFill>
                <a:latin typeface="Abadi" panose="020B0604020104020204" pitchFamily="34" charset="0"/>
              </a:rPr>
              <a:t>95% confidence interval  (light blue shading)</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775960" y="1825625"/>
            <a:ext cx="5821680" cy="4199948"/>
          </a:xfrm>
          <a:prstGeom prst="rect">
            <a:avLst/>
          </a:prstGeom>
        </p:spPr>
        <p:txBody>
          <a:bodyPr>
            <a:normAutofit lnSpcReduction="10000"/>
          </a:bodyPr>
          <a:lstStyle/>
          <a:p>
            <a:pPr marL="12700">
              <a:lnSpc>
                <a:spcPct val="100000"/>
              </a:lnSpc>
              <a:spcBef>
                <a:spcPts val="1300"/>
              </a:spcBef>
            </a:pPr>
            <a:r>
              <a:rPr lang="en-IN" sz="2200" dirty="0">
                <a:solidFill>
                  <a:schemeClr val="accent3">
                    <a:lumMod val="25000"/>
                  </a:schemeClr>
                </a:solidFill>
                <a:latin typeface="Abadi" panose="020B0604020104020204" pitchFamily="34" charset="0"/>
              </a:rPr>
              <a:t>Query unique launch site names from database.</a:t>
            </a:r>
          </a:p>
          <a:p>
            <a:pPr marL="12700">
              <a:lnSpc>
                <a:spcPts val="2300"/>
              </a:lnSpc>
              <a:spcBef>
                <a:spcPts val="1200"/>
              </a:spcBef>
            </a:pPr>
            <a:r>
              <a:rPr lang="en-IN" sz="2200" dirty="0">
                <a:solidFill>
                  <a:schemeClr val="accent3">
                    <a:lumMod val="25000"/>
                  </a:schemeClr>
                </a:solidFill>
                <a:latin typeface="Abadi" panose="020B0604020104020204" pitchFamily="34" charset="0"/>
              </a:rPr>
              <a:t>CCAFS SLC-40 and CCAFSSLC-40 likely all represent the same</a:t>
            </a:r>
          </a:p>
          <a:p>
            <a:pPr marL="12700">
              <a:lnSpc>
                <a:spcPts val="2300"/>
              </a:lnSpc>
            </a:pPr>
            <a:r>
              <a:rPr lang="en-IN" sz="2200" dirty="0">
                <a:solidFill>
                  <a:schemeClr val="accent3">
                    <a:lumMod val="25000"/>
                  </a:schemeClr>
                </a:solidFill>
                <a:latin typeface="Abadi" panose="020B0604020104020204" pitchFamily="34" charset="0"/>
              </a:rPr>
              <a:t>launch site with data entry errors.</a:t>
            </a:r>
          </a:p>
          <a:p>
            <a:pPr marL="12700" marR="2114550">
              <a:lnSpc>
                <a:spcPct val="141500"/>
              </a:lnSpc>
              <a:spcBef>
                <a:spcPts val="110"/>
              </a:spcBef>
            </a:pPr>
            <a:r>
              <a:rPr lang="en-IN" sz="2200" dirty="0">
                <a:solidFill>
                  <a:schemeClr val="accent3">
                    <a:lumMod val="25000"/>
                  </a:schemeClr>
                </a:solidFill>
                <a:latin typeface="Abadi" panose="020B0604020104020204" pitchFamily="34" charset="0"/>
              </a:rPr>
              <a:t>CCAFS LC-40 was the previous name.  Likely only 3 unique </a:t>
            </a:r>
            <a:r>
              <a:rPr lang="en-IN" sz="2200" dirty="0" err="1">
                <a:solidFill>
                  <a:schemeClr val="accent3">
                    <a:lumMod val="25000"/>
                  </a:schemeClr>
                </a:solidFill>
                <a:latin typeface="Abadi" panose="020B0604020104020204" pitchFamily="34" charset="0"/>
              </a:rPr>
              <a:t>launch_site</a:t>
            </a:r>
            <a:r>
              <a:rPr lang="en-IN" sz="2200" dirty="0">
                <a:solidFill>
                  <a:schemeClr val="accent3">
                    <a:lumMod val="25000"/>
                  </a:schemeClr>
                </a:solidFill>
                <a:latin typeface="Abadi" panose="020B0604020104020204" pitchFamily="34" charset="0"/>
              </a:rPr>
              <a:t> values:  CCAFS SLC-40, KSC LC-39A, VAFB SLC-4E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2" name="object 5">
            <a:extLst>
              <a:ext uri="{FF2B5EF4-FFF2-40B4-BE49-F238E27FC236}">
                <a16:creationId xmlns:a16="http://schemas.microsoft.com/office/drawing/2014/main" id="{D84EF305-4822-6708-BB12-7DCBB2B5808F}"/>
              </a:ext>
            </a:extLst>
          </p:cNvPr>
          <p:cNvSpPr/>
          <p:nvPr/>
        </p:nvSpPr>
        <p:spPr>
          <a:xfrm>
            <a:off x="1182624" y="2010155"/>
            <a:ext cx="4346988" cy="401541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54904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object 5">
            <a:extLst>
              <a:ext uri="{FF2B5EF4-FFF2-40B4-BE49-F238E27FC236}">
                <a16:creationId xmlns:a16="http://schemas.microsoft.com/office/drawing/2014/main" id="{517E3448-48D3-B76D-B628-8B815441EA84}"/>
              </a:ext>
            </a:extLst>
          </p:cNvPr>
          <p:cNvSpPr/>
          <p:nvPr/>
        </p:nvSpPr>
        <p:spPr>
          <a:xfrm>
            <a:off x="770010" y="2374674"/>
            <a:ext cx="10515600" cy="3782286"/>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95288" y="2403761"/>
            <a:ext cx="5000393" cy="2688590"/>
          </a:xfrm>
          <a:prstGeom prst="rect">
            <a:avLst/>
          </a:prstGeom>
        </p:spPr>
        <p:txBody>
          <a:bodyPr>
            <a:normAutofit/>
          </a:bodyPr>
          <a:lstStyle/>
          <a:p>
            <a:pPr marR="5715">
              <a:lnSpc>
                <a:spcPct val="100000"/>
              </a:lnSpc>
              <a:spcBef>
                <a:spcPts val="1400"/>
              </a:spcBef>
            </a:pPr>
            <a:r>
              <a:rPr lang="en-US" sz="2200" dirty="0">
                <a:solidFill>
                  <a:schemeClr val="accent3">
                    <a:lumMod val="25000"/>
                  </a:schemeClr>
                </a:solidFill>
                <a:latin typeface="Abadi" panose="020B0604020104020204" pitchFamily="34" charset="0"/>
              </a:rPr>
              <a:t>This query sums the total payload  mass in kg where NASA was the  customer.</a:t>
            </a:r>
          </a:p>
          <a:p>
            <a:pPr marR="5080">
              <a:lnSpc>
                <a:spcPct val="100000"/>
              </a:lnSpc>
              <a:spcBef>
                <a:spcPts val="1400"/>
              </a:spcBef>
            </a:pPr>
            <a:r>
              <a:rPr lang="en-US" sz="2200" dirty="0">
                <a:solidFill>
                  <a:schemeClr val="accent3">
                    <a:lumMod val="25000"/>
                  </a:schemeClr>
                </a:solidFill>
                <a:latin typeface="Abadi" panose="020B0604020104020204" pitchFamily="34" charset="0"/>
              </a:rPr>
              <a:t>CRS stands for Commercial  Resupply Services which indicates  that these payloads were sent to  the International Space Station  (ISS).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2" name="object 5">
            <a:extLst>
              <a:ext uri="{FF2B5EF4-FFF2-40B4-BE49-F238E27FC236}">
                <a16:creationId xmlns:a16="http://schemas.microsoft.com/office/drawing/2014/main" id="{71AAB903-B6B8-2625-D37B-B45D040DF047}"/>
              </a:ext>
            </a:extLst>
          </p:cNvPr>
          <p:cNvSpPr/>
          <p:nvPr/>
        </p:nvSpPr>
        <p:spPr>
          <a:xfrm>
            <a:off x="770011" y="2470944"/>
            <a:ext cx="5687568" cy="255422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274982" y="2007229"/>
            <a:ext cx="4335390" cy="2856617"/>
          </a:xfrm>
          <a:prstGeom prst="rect">
            <a:avLst/>
          </a:prstGeom>
        </p:spPr>
        <p:txBody>
          <a:bodyPr>
            <a:normAutofit/>
          </a:bodyPr>
          <a:lstStyle/>
          <a:p>
            <a:pPr marR="173736">
              <a:lnSpc>
                <a:spcPct val="100000"/>
              </a:lnSpc>
              <a:spcBef>
                <a:spcPts val="1400"/>
              </a:spcBef>
              <a:spcAft>
                <a:spcPts val="0"/>
              </a:spcAft>
            </a:pPr>
            <a:r>
              <a:rPr lang="en-IN" sz="2200" dirty="0">
                <a:solidFill>
                  <a:schemeClr val="accent3">
                    <a:lumMod val="25000"/>
                  </a:schemeClr>
                </a:solidFill>
                <a:latin typeface="Abadi" panose="020B0604020104020204" pitchFamily="34" charset="0"/>
              </a:rPr>
              <a:t>This query calculates the  average payload mass or  launches which used  booster version F9 v1.1</a:t>
            </a:r>
          </a:p>
          <a:p>
            <a:pPr marR="9144">
              <a:lnSpc>
                <a:spcPct val="100000"/>
              </a:lnSpc>
              <a:spcBef>
                <a:spcPts val="1400"/>
              </a:spcBef>
              <a:spcAft>
                <a:spcPts val="0"/>
              </a:spcAft>
            </a:pPr>
            <a:r>
              <a:rPr lang="en-IN" sz="2200" dirty="0">
                <a:solidFill>
                  <a:schemeClr val="accent3">
                    <a:lumMod val="25000"/>
                  </a:schemeClr>
                </a:solidFill>
                <a:latin typeface="Abadi" panose="020B0604020104020204" pitchFamily="34" charset="0"/>
              </a:rPr>
              <a:t>Average payload mass of  F9 1.1 is on the low end of  our payload mass range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2" name="object 5">
            <a:extLst>
              <a:ext uri="{FF2B5EF4-FFF2-40B4-BE49-F238E27FC236}">
                <a16:creationId xmlns:a16="http://schemas.microsoft.com/office/drawing/2014/main" id="{84577D9B-C931-702C-273B-1754DFFD747E}"/>
              </a:ext>
            </a:extLst>
          </p:cNvPr>
          <p:cNvSpPr/>
          <p:nvPr/>
        </p:nvSpPr>
        <p:spPr>
          <a:xfrm>
            <a:off x="758358" y="1994154"/>
            <a:ext cx="6364224" cy="2869692"/>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972690" y="2236788"/>
            <a:ext cx="5219310" cy="2639695"/>
          </a:xfrm>
          <a:prstGeom prst="rect">
            <a:avLst/>
          </a:prstGeom>
        </p:spPr>
        <p:txBody>
          <a:bodyPr lIns="91440" tIns="45720" rIns="91440" bIns="45720" anchor="t">
            <a:normAutofit/>
          </a:bodyPr>
          <a:lstStyle/>
          <a:p>
            <a:pPr marL="12700" marR="135255">
              <a:lnSpc>
                <a:spcPct val="91800"/>
              </a:lnSpc>
              <a:spcBef>
                <a:spcPts val="300"/>
              </a:spcBef>
            </a:pPr>
            <a:r>
              <a:rPr lang="en-US" sz="2400" spc="-5" dirty="0">
                <a:solidFill>
                  <a:srgbClr val="404040"/>
                </a:solidFill>
                <a:latin typeface="Abadi" panose="020B0604020104020204" pitchFamily="34" charset="0"/>
                <a:cs typeface="Carlito"/>
              </a:rPr>
              <a:t>This </a:t>
            </a:r>
            <a:r>
              <a:rPr lang="en-US" sz="2400" dirty="0">
                <a:solidFill>
                  <a:srgbClr val="404040"/>
                </a:solidFill>
                <a:latin typeface="Abadi" panose="020B0604020104020204" pitchFamily="34" charset="0"/>
                <a:cs typeface="Carlito"/>
              </a:rPr>
              <a:t>query </a:t>
            </a:r>
            <a:r>
              <a:rPr lang="en-US" sz="2400" spc="-5" dirty="0">
                <a:solidFill>
                  <a:srgbClr val="404040"/>
                </a:solidFill>
                <a:latin typeface="Abadi" panose="020B0604020104020204" pitchFamily="34" charset="0"/>
                <a:cs typeface="Carlito"/>
              </a:rPr>
              <a:t>returns </a:t>
            </a:r>
            <a:r>
              <a:rPr lang="en-US" sz="2400" dirty="0">
                <a:solidFill>
                  <a:srgbClr val="404040"/>
                </a:solidFill>
                <a:latin typeface="Abadi" panose="020B0604020104020204" pitchFamily="34" charset="0"/>
                <a:cs typeface="Carlito"/>
              </a:rPr>
              <a:t>the </a:t>
            </a:r>
            <a:r>
              <a:rPr lang="en-US" sz="2400" spc="-35" dirty="0">
                <a:solidFill>
                  <a:srgbClr val="404040"/>
                </a:solidFill>
                <a:latin typeface="Abadi" panose="020B0604020104020204" pitchFamily="34" charset="0"/>
                <a:cs typeface="Carlito"/>
              </a:rPr>
              <a:t>first  </a:t>
            </a:r>
            <a:r>
              <a:rPr lang="en-US" sz="2400" spc="-5" dirty="0">
                <a:solidFill>
                  <a:srgbClr val="404040"/>
                </a:solidFill>
                <a:latin typeface="Abadi" panose="020B0604020104020204" pitchFamily="34" charset="0"/>
                <a:cs typeface="Carlito"/>
              </a:rPr>
              <a:t>successful </a:t>
            </a:r>
            <a:r>
              <a:rPr lang="en-US" sz="2400" spc="-15" dirty="0">
                <a:solidFill>
                  <a:srgbClr val="404040"/>
                </a:solidFill>
                <a:latin typeface="Abadi" panose="020B0604020104020204" pitchFamily="34" charset="0"/>
                <a:cs typeface="Carlito"/>
              </a:rPr>
              <a:t>ground </a:t>
            </a:r>
            <a:r>
              <a:rPr lang="en-US" sz="2400" spc="-5" dirty="0">
                <a:solidFill>
                  <a:srgbClr val="404040"/>
                </a:solidFill>
                <a:latin typeface="Abadi" panose="020B0604020104020204" pitchFamily="34" charset="0"/>
                <a:cs typeface="Carlito"/>
              </a:rPr>
              <a:t>pad</a:t>
            </a:r>
            <a:r>
              <a:rPr lang="en-US" sz="2400" spc="-145"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landing </a:t>
            </a:r>
            <a:r>
              <a:rPr lang="en-US" sz="2400" spc="-25" dirty="0">
                <a:solidFill>
                  <a:srgbClr val="404040"/>
                </a:solidFill>
                <a:latin typeface="Abadi" panose="020B0604020104020204" pitchFamily="34" charset="0"/>
                <a:cs typeface="Carlito"/>
              </a:rPr>
              <a:t>date.</a:t>
            </a:r>
            <a:endParaRPr lang="en-US" sz="2400" dirty="0">
              <a:latin typeface="Abadi" panose="020B0604020104020204" pitchFamily="34" charset="0"/>
              <a:cs typeface="Carlito"/>
            </a:endParaRPr>
          </a:p>
          <a:p>
            <a:pPr marL="12700">
              <a:lnSpc>
                <a:spcPts val="2300"/>
              </a:lnSpc>
              <a:spcBef>
                <a:spcPts val="1200"/>
              </a:spcBef>
            </a:pPr>
            <a:r>
              <a:rPr lang="en-US" sz="2400" spc="-35" dirty="0">
                <a:solidFill>
                  <a:srgbClr val="404040"/>
                </a:solidFill>
                <a:latin typeface="Abadi" panose="020B0604020104020204" pitchFamily="34" charset="0"/>
                <a:cs typeface="Carlito"/>
              </a:rPr>
              <a:t>First </a:t>
            </a:r>
            <a:r>
              <a:rPr lang="en-US" sz="2400" spc="-15" dirty="0">
                <a:solidFill>
                  <a:srgbClr val="404040"/>
                </a:solidFill>
                <a:latin typeface="Abadi" panose="020B0604020104020204" pitchFamily="34" charset="0"/>
                <a:cs typeface="Carlito"/>
              </a:rPr>
              <a:t>ground </a:t>
            </a:r>
            <a:r>
              <a:rPr lang="en-US" sz="2400" spc="-5" dirty="0">
                <a:solidFill>
                  <a:srgbClr val="404040"/>
                </a:solidFill>
                <a:latin typeface="Abadi" panose="020B0604020104020204" pitchFamily="34" charset="0"/>
                <a:cs typeface="Carlito"/>
              </a:rPr>
              <a:t>pad </a:t>
            </a:r>
            <a:r>
              <a:rPr lang="en-US" sz="2400" dirty="0">
                <a:solidFill>
                  <a:srgbClr val="404040"/>
                </a:solidFill>
                <a:latin typeface="Abadi" panose="020B0604020104020204" pitchFamily="34" charset="0"/>
                <a:cs typeface="Carlito"/>
              </a:rPr>
              <a:t>landing</a:t>
            </a:r>
            <a:r>
              <a:rPr lang="en-US" sz="2400" spc="-7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wasn’t</a:t>
            </a:r>
            <a:endParaRPr lang="en-US" sz="2400" dirty="0">
              <a:latin typeface="Abadi" panose="020B0604020104020204" pitchFamily="34" charset="0"/>
              <a:cs typeface="Carlito"/>
            </a:endParaRPr>
          </a:p>
          <a:p>
            <a:pPr marL="12700">
              <a:lnSpc>
                <a:spcPts val="2300"/>
              </a:lnSpc>
            </a:pPr>
            <a:r>
              <a:rPr lang="en-US" sz="2400" spc="-5" dirty="0">
                <a:solidFill>
                  <a:srgbClr val="404040"/>
                </a:solidFill>
                <a:latin typeface="Abadi" panose="020B0604020104020204" pitchFamily="34" charset="0"/>
                <a:cs typeface="Carlito"/>
              </a:rPr>
              <a:t>until </a:t>
            </a:r>
            <a:r>
              <a:rPr lang="en-US" sz="2400" dirty="0">
                <a:solidFill>
                  <a:srgbClr val="404040"/>
                </a:solidFill>
                <a:latin typeface="Abadi" panose="020B0604020104020204" pitchFamily="34" charset="0"/>
                <a:cs typeface="Carlito"/>
              </a:rPr>
              <a:t>the end </a:t>
            </a:r>
            <a:r>
              <a:rPr lang="en-US" sz="2400" spc="-5" dirty="0">
                <a:solidFill>
                  <a:srgbClr val="404040"/>
                </a:solidFill>
                <a:latin typeface="Abadi" panose="020B0604020104020204" pitchFamily="34" charset="0"/>
                <a:cs typeface="Carlito"/>
              </a:rPr>
              <a:t>of</a:t>
            </a:r>
            <a:r>
              <a:rPr lang="en-US" sz="2400" spc="-105"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2015.</a:t>
            </a:r>
            <a:endParaRPr lang="en-US" sz="2400" dirty="0">
              <a:latin typeface="Abadi" panose="020B0604020104020204" pitchFamily="34" charset="0"/>
              <a:cs typeface="Carlito"/>
            </a:endParaRPr>
          </a:p>
          <a:p>
            <a:pPr marL="12700">
              <a:lnSpc>
                <a:spcPts val="2305"/>
              </a:lnSpc>
              <a:spcBef>
                <a:spcPts val="1200"/>
              </a:spcBef>
            </a:pPr>
            <a:r>
              <a:rPr lang="en-US" sz="2400" spc="-5" dirty="0">
                <a:solidFill>
                  <a:srgbClr val="404040"/>
                </a:solidFill>
                <a:latin typeface="Abadi" panose="020B0604020104020204" pitchFamily="34" charset="0"/>
                <a:cs typeface="Carlito"/>
              </a:rPr>
              <a:t>Successful </a:t>
            </a:r>
            <a:r>
              <a:rPr lang="en-US" sz="2400" dirty="0">
                <a:solidFill>
                  <a:srgbClr val="404040"/>
                </a:solidFill>
                <a:latin typeface="Abadi" panose="020B0604020104020204" pitchFamily="34" charset="0"/>
                <a:cs typeface="Carlito"/>
              </a:rPr>
              <a:t>landings in</a:t>
            </a:r>
            <a:r>
              <a:rPr lang="en-US" sz="2400" spc="-70" dirty="0">
                <a:solidFill>
                  <a:srgbClr val="404040"/>
                </a:solidFill>
                <a:latin typeface="Abadi" panose="020B0604020104020204" pitchFamily="34" charset="0"/>
                <a:cs typeface="Carlito"/>
              </a:rPr>
              <a:t> </a:t>
            </a:r>
            <a:r>
              <a:rPr lang="en-US" sz="2400" spc="-20" dirty="0">
                <a:solidFill>
                  <a:srgbClr val="404040"/>
                </a:solidFill>
                <a:latin typeface="Abadi" panose="020B0604020104020204" pitchFamily="34" charset="0"/>
                <a:cs typeface="Carlito"/>
              </a:rPr>
              <a:t>general</a:t>
            </a:r>
            <a:endParaRPr lang="en-US" sz="2400" dirty="0">
              <a:latin typeface="Abadi" panose="020B0604020104020204" pitchFamily="34" charset="0"/>
              <a:cs typeface="Carlito"/>
            </a:endParaRPr>
          </a:p>
          <a:p>
            <a:pPr marL="12700">
              <a:lnSpc>
                <a:spcPts val="2305"/>
              </a:lnSpc>
            </a:pPr>
            <a:r>
              <a:rPr lang="en-US" sz="2400" dirty="0">
                <a:solidFill>
                  <a:srgbClr val="404040"/>
                </a:solidFill>
                <a:latin typeface="Abadi" panose="020B0604020104020204" pitchFamily="34" charset="0"/>
                <a:cs typeface="Carlito"/>
              </a:rPr>
              <a:t>appear </a:t>
            </a:r>
            <a:r>
              <a:rPr lang="en-US" sz="2400" spc="-20" dirty="0">
                <a:solidFill>
                  <a:srgbClr val="404040"/>
                </a:solidFill>
                <a:latin typeface="Abadi" panose="020B0604020104020204" pitchFamily="34" charset="0"/>
                <a:cs typeface="Carlito"/>
              </a:rPr>
              <a:t>starting</a:t>
            </a:r>
            <a:r>
              <a:rPr lang="en-US" sz="2400" spc="-5"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2014.</a:t>
            </a:r>
            <a:endParaRPr lang="en-US" sz="2400" dirty="0">
              <a:latin typeface="Abadi" panose="020B0604020104020204" pitchFamily="34" charset="0"/>
              <a:cs typeface="Carlito"/>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2" name="object 5">
            <a:extLst>
              <a:ext uri="{FF2B5EF4-FFF2-40B4-BE49-F238E27FC236}">
                <a16:creationId xmlns:a16="http://schemas.microsoft.com/office/drawing/2014/main" id="{E7320F52-A5D4-5CE1-9403-0903889A4476}"/>
              </a:ext>
            </a:extLst>
          </p:cNvPr>
          <p:cNvSpPr/>
          <p:nvPr/>
        </p:nvSpPr>
        <p:spPr>
          <a:xfrm>
            <a:off x="894587" y="2223516"/>
            <a:ext cx="5780532" cy="2860548"/>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87501"/>
            <a:ext cx="10888589" cy="957580"/>
          </a:xfrm>
          <a:prstGeom prst="rect">
            <a:avLst/>
          </a:prstGeom>
        </p:spPr>
        <p:txBody>
          <a:bodyPr lIns="91440" tIns="45720" rIns="91440" bIns="45720" anchor="t">
            <a:normAutofit/>
          </a:bodyPr>
          <a:lstStyle/>
          <a:p>
            <a:pPr marL="12700" marR="5080">
              <a:lnSpc>
                <a:spcPct val="91700"/>
              </a:lnSpc>
              <a:spcBef>
                <a:spcPts val="300"/>
              </a:spcBef>
            </a:pPr>
            <a:r>
              <a:rPr lang="en-US" sz="2400" spc="-5" dirty="0">
                <a:solidFill>
                  <a:srgbClr val="404040"/>
                </a:solidFill>
                <a:latin typeface="Abadi" panose="020B0604020104020204" pitchFamily="34" charset="0"/>
                <a:cs typeface="Carlito"/>
              </a:rPr>
              <a:t>This </a:t>
            </a:r>
            <a:r>
              <a:rPr lang="en-US" sz="2400" dirty="0">
                <a:solidFill>
                  <a:srgbClr val="404040"/>
                </a:solidFill>
                <a:latin typeface="Abadi" panose="020B0604020104020204" pitchFamily="34" charset="0"/>
                <a:cs typeface="Carlito"/>
              </a:rPr>
              <a:t>query </a:t>
            </a:r>
            <a:r>
              <a:rPr lang="en-US" sz="2400" spc="-5" dirty="0">
                <a:solidFill>
                  <a:srgbClr val="404040"/>
                </a:solidFill>
                <a:latin typeface="Abadi" panose="020B0604020104020204" pitchFamily="34" charset="0"/>
                <a:cs typeface="Carlito"/>
              </a:rPr>
              <a:t>returns </a:t>
            </a:r>
            <a:r>
              <a:rPr lang="en-US" sz="2400" dirty="0">
                <a:solidFill>
                  <a:srgbClr val="404040"/>
                </a:solidFill>
                <a:latin typeface="Abadi" panose="020B0604020104020204" pitchFamily="34" charset="0"/>
                <a:cs typeface="Carlito"/>
              </a:rPr>
              <a:t>the </a:t>
            </a:r>
            <a:r>
              <a:rPr lang="en-US" sz="2400" spc="-20" dirty="0">
                <a:solidFill>
                  <a:srgbClr val="404040"/>
                </a:solidFill>
                <a:latin typeface="Abadi" panose="020B0604020104020204" pitchFamily="34" charset="0"/>
                <a:cs typeface="Carlito"/>
              </a:rPr>
              <a:t>four  booster </a:t>
            </a:r>
            <a:r>
              <a:rPr lang="en-US" sz="2400" spc="-25" dirty="0">
                <a:solidFill>
                  <a:srgbClr val="404040"/>
                </a:solidFill>
                <a:latin typeface="Abadi" panose="020B0604020104020204" pitchFamily="34" charset="0"/>
                <a:cs typeface="Carlito"/>
              </a:rPr>
              <a:t>versions </a:t>
            </a:r>
            <a:r>
              <a:rPr lang="en-US" sz="2400" spc="-5" dirty="0">
                <a:solidFill>
                  <a:srgbClr val="404040"/>
                </a:solidFill>
                <a:latin typeface="Abadi" panose="020B0604020104020204" pitchFamily="34" charset="0"/>
                <a:cs typeface="Carlito"/>
              </a:rPr>
              <a:t>that had  successful </a:t>
            </a:r>
            <a:r>
              <a:rPr lang="en-US" sz="2400" spc="-20" dirty="0">
                <a:solidFill>
                  <a:srgbClr val="404040"/>
                </a:solidFill>
                <a:latin typeface="Abadi" panose="020B0604020104020204" pitchFamily="34" charset="0"/>
                <a:cs typeface="Carlito"/>
              </a:rPr>
              <a:t>drone </a:t>
            </a:r>
            <a:r>
              <a:rPr lang="en-US" sz="2400" spc="-5" dirty="0">
                <a:solidFill>
                  <a:srgbClr val="404040"/>
                </a:solidFill>
                <a:latin typeface="Abadi" panose="020B0604020104020204" pitchFamily="34" charset="0"/>
                <a:cs typeface="Carlito"/>
              </a:rPr>
              <a:t>ship</a:t>
            </a:r>
            <a:r>
              <a:rPr lang="en-US" sz="2400" spc="-100"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landings  and a </a:t>
            </a:r>
            <a:r>
              <a:rPr lang="en-US" sz="2400" spc="-5" dirty="0">
                <a:solidFill>
                  <a:srgbClr val="404040"/>
                </a:solidFill>
                <a:latin typeface="Abadi" panose="020B0604020104020204" pitchFamily="34" charset="0"/>
                <a:cs typeface="Carlito"/>
              </a:rPr>
              <a:t>payload mass between  </a:t>
            </a:r>
            <a:r>
              <a:rPr lang="en-US" sz="2400" dirty="0">
                <a:solidFill>
                  <a:srgbClr val="404040"/>
                </a:solidFill>
                <a:latin typeface="Abadi" panose="020B0604020104020204" pitchFamily="34" charset="0"/>
                <a:cs typeface="Carlito"/>
              </a:rPr>
              <a:t>4000 and 6000</a:t>
            </a:r>
            <a:r>
              <a:rPr lang="en-US" sz="2400" spc="-165" dirty="0">
                <a:solidFill>
                  <a:srgbClr val="404040"/>
                </a:solidFill>
                <a:latin typeface="Abadi" panose="020B0604020104020204" pitchFamily="34" charset="0"/>
                <a:cs typeface="Carlito"/>
              </a:rPr>
              <a:t> </a:t>
            </a:r>
            <a:r>
              <a:rPr lang="en-US" sz="2400" spc="-25" dirty="0">
                <a:solidFill>
                  <a:srgbClr val="404040"/>
                </a:solidFill>
                <a:latin typeface="Abadi" panose="020B0604020104020204" pitchFamily="34" charset="0"/>
                <a:cs typeface="Carlito"/>
              </a:rPr>
              <a:t>non inclusively.</a:t>
            </a:r>
            <a:endParaRPr lang="en-US" sz="2400" dirty="0">
              <a:latin typeface="Abadi" panose="020B0604020104020204" pitchFamily="34" charset="0"/>
              <a:cs typeface="Carlito"/>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2" name="object 5">
            <a:extLst>
              <a:ext uri="{FF2B5EF4-FFF2-40B4-BE49-F238E27FC236}">
                <a16:creationId xmlns:a16="http://schemas.microsoft.com/office/drawing/2014/main" id="{9C7BC5B4-E37C-8BCB-9100-ED4679522FF2}"/>
              </a:ext>
            </a:extLst>
          </p:cNvPr>
          <p:cNvSpPr/>
          <p:nvPr/>
        </p:nvSpPr>
        <p:spPr>
          <a:xfrm>
            <a:off x="2354971" y="2754376"/>
            <a:ext cx="7345680" cy="2638043"/>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64457" y="1850315"/>
            <a:ext cx="10326708" cy="2257142"/>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a:solidFill>
                  <a:schemeClr val="accent3">
                    <a:lumMod val="25000"/>
                  </a:schemeClr>
                </a:solidFill>
                <a:latin typeface="Abadi" panose="020B0604020104020204" pitchFamily="34" charset="0"/>
              </a:rPr>
              <a:t>Summary of methodologies Data was gathered from the public SpaceX API and the SpaceX Wikipedia page. Labels column 'class' was added to classify successful landings. Data was explored using SQL, visualization, folium maps, and dashboards. Collected pertinent columns for usage as features. Using a single hot encoding, I converted all category variables to binary.  </a:t>
            </a:r>
            <a:r>
              <a:rPr lang="en-US" sz="2000" dirty="0" err="1">
                <a:solidFill>
                  <a:schemeClr val="accent3">
                    <a:lumMod val="25000"/>
                  </a:schemeClr>
                </a:solidFill>
                <a:latin typeface="Abadi" panose="020B0604020104020204" pitchFamily="34" charset="0"/>
              </a:rPr>
              <a:t>GridSearchCV</a:t>
            </a:r>
            <a:r>
              <a:rPr lang="en-US" sz="2000" dirty="0">
                <a:solidFill>
                  <a:schemeClr val="accent3">
                    <a:lumMod val="25000"/>
                  </a:schemeClr>
                </a:solidFill>
                <a:latin typeface="Abadi" panose="020B0604020104020204" pitchFamily="34" charset="0"/>
              </a:rPr>
              <a:t> was used to discover the optimal parameters for machine learning models using standardized data. Display the accuracy score for all models.</a:t>
            </a:r>
          </a:p>
          <a:p>
            <a:pPr>
              <a:lnSpc>
                <a:spcPct val="100000"/>
              </a:lnSpc>
              <a:spcBef>
                <a:spcPts val="1400"/>
              </a:spcBef>
            </a:pPr>
            <a:r>
              <a:rPr lang="en-US" sz="2000" dirty="0">
                <a:solidFill>
                  <a:schemeClr val="accent3">
                    <a:lumMod val="25000"/>
                  </a:schemeClr>
                </a:solidFill>
                <a:latin typeface="Abadi" panose="020B0604020104020204" pitchFamily="34" charset="0"/>
              </a:rPr>
              <a:t>Logistic Regression, Support Vector Machine, Decision Tree Classifier, and K Nearest Neighbors were the four machine learning models created. All generated comparable findings, with an accuracy percentage of around 83.33%. All of the models projected good landings. More data is required to improve model determination and accuracy.</a:t>
            </a:r>
          </a:p>
          <a:p>
            <a:pPr>
              <a:lnSpc>
                <a:spcPct val="100000"/>
              </a:lnSpc>
              <a:spcBef>
                <a:spcPts val="1400"/>
              </a:spcBef>
            </a:pPr>
            <a:endParaRPr lang="en-US" sz="20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16821" y="1674235"/>
            <a:ext cx="4868790" cy="4351338"/>
          </a:xfrm>
          <a:prstGeom prst="rect">
            <a:avLst/>
          </a:prstGeom>
        </p:spPr>
        <p:txBody>
          <a:bodyPr>
            <a:normAutofit/>
          </a:bodyPr>
          <a:lstStyle/>
          <a:p>
            <a:pPr marL="12700">
              <a:lnSpc>
                <a:spcPts val="2305"/>
              </a:lnSpc>
              <a:spcBef>
                <a:spcPts val="105"/>
              </a:spcBef>
            </a:pPr>
            <a:r>
              <a:rPr lang="en-US" sz="2400" spc="-5" dirty="0">
                <a:solidFill>
                  <a:srgbClr val="404040"/>
                </a:solidFill>
                <a:latin typeface="Abadi" panose="020B0604020104020204" pitchFamily="34" charset="0"/>
                <a:cs typeface="Carlito"/>
              </a:rPr>
              <a:t>This </a:t>
            </a:r>
            <a:r>
              <a:rPr lang="en-US" sz="2400" dirty="0">
                <a:solidFill>
                  <a:srgbClr val="404040"/>
                </a:solidFill>
                <a:latin typeface="Abadi" panose="020B0604020104020204" pitchFamily="34" charset="0"/>
                <a:cs typeface="Carlito"/>
              </a:rPr>
              <a:t>query </a:t>
            </a:r>
            <a:r>
              <a:rPr lang="en-US" sz="2400" spc="-5" dirty="0">
                <a:solidFill>
                  <a:srgbClr val="404040"/>
                </a:solidFill>
                <a:latin typeface="Abadi" panose="020B0604020104020204" pitchFamily="34" charset="0"/>
                <a:cs typeface="Carlito"/>
              </a:rPr>
              <a:t>returns </a:t>
            </a:r>
            <a:r>
              <a:rPr lang="en-US" sz="2400" dirty="0">
                <a:solidFill>
                  <a:srgbClr val="404040"/>
                </a:solidFill>
                <a:latin typeface="Abadi" panose="020B0604020104020204" pitchFamily="34" charset="0"/>
                <a:cs typeface="Carlito"/>
              </a:rPr>
              <a:t>a </a:t>
            </a:r>
            <a:r>
              <a:rPr lang="en-US" sz="2400" spc="-15" dirty="0">
                <a:solidFill>
                  <a:srgbClr val="404040"/>
                </a:solidFill>
                <a:latin typeface="Abadi" panose="020B0604020104020204" pitchFamily="34" charset="0"/>
                <a:cs typeface="Carlito"/>
              </a:rPr>
              <a:t>count </a:t>
            </a:r>
            <a:r>
              <a:rPr lang="en-US" sz="2400" spc="-5" dirty="0">
                <a:solidFill>
                  <a:srgbClr val="404040"/>
                </a:solidFill>
                <a:latin typeface="Abadi" panose="020B0604020104020204" pitchFamily="34" charset="0"/>
                <a:cs typeface="Carlito"/>
              </a:rPr>
              <a:t>of</a:t>
            </a:r>
            <a:r>
              <a:rPr lang="en-US" sz="2400" spc="-140"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each</a:t>
            </a:r>
            <a:endParaRPr lang="en-US" sz="2400" dirty="0">
              <a:latin typeface="Abadi" panose="020B0604020104020204" pitchFamily="34" charset="0"/>
              <a:cs typeface="Carlito"/>
            </a:endParaRPr>
          </a:p>
          <a:p>
            <a:pPr marL="12700">
              <a:lnSpc>
                <a:spcPts val="2305"/>
              </a:lnSpc>
            </a:pPr>
            <a:r>
              <a:rPr lang="en-US" sz="2400" spc="-5" dirty="0">
                <a:solidFill>
                  <a:srgbClr val="404040"/>
                </a:solidFill>
                <a:latin typeface="Abadi" panose="020B0604020104020204" pitchFamily="34" charset="0"/>
                <a:cs typeface="Carlito"/>
              </a:rPr>
              <a:t>mission</a:t>
            </a:r>
            <a:r>
              <a:rPr lang="en-US" sz="2400" spc="-10" dirty="0">
                <a:solidFill>
                  <a:srgbClr val="404040"/>
                </a:solidFill>
                <a:latin typeface="Abadi" panose="020B0604020104020204" pitchFamily="34" charset="0"/>
                <a:cs typeface="Carlito"/>
              </a:rPr>
              <a:t> </a:t>
            </a:r>
            <a:r>
              <a:rPr lang="en-US" sz="2400" spc="-15" dirty="0">
                <a:solidFill>
                  <a:srgbClr val="404040"/>
                </a:solidFill>
                <a:latin typeface="Abadi" panose="020B0604020104020204" pitchFamily="34" charset="0"/>
                <a:cs typeface="Carlito"/>
              </a:rPr>
              <a:t>outcome.</a:t>
            </a:r>
            <a:endParaRPr lang="en-US" sz="2400" dirty="0">
              <a:latin typeface="Abadi" panose="020B0604020104020204" pitchFamily="34" charset="0"/>
              <a:cs typeface="Carlito"/>
            </a:endParaRPr>
          </a:p>
          <a:p>
            <a:pPr marL="12700" marR="83820">
              <a:lnSpc>
                <a:spcPts val="2200"/>
              </a:lnSpc>
              <a:spcBef>
                <a:spcPts val="1440"/>
              </a:spcBef>
            </a:pPr>
            <a:r>
              <a:rPr lang="en-US" sz="2400" dirty="0">
                <a:solidFill>
                  <a:srgbClr val="404040"/>
                </a:solidFill>
                <a:latin typeface="Abadi" panose="020B0604020104020204" pitchFamily="34" charset="0"/>
                <a:cs typeface="Carlito"/>
              </a:rPr>
              <a:t>SpaceX </a:t>
            </a:r>
            <a:r>
              <a:rPr lang="en-US" sz="2400" spc="-5" dirty="0">
                <a:solidFill>
                  <a:srgbClr val="404040"/>
                </a:solidFill>
                <a:latin typeface="Abadi" panose="020B0604020104020204" pitchFamily="34" charset="0"/>
                <a:cs typeface="Carlito"/>
              </a:rPr>
              <a:t>appears </a:t>
            </a:r>
            <a:r>
              <a:rPr lang="en-US" sz="2400" spc="-20" dirty="0">
                <a:solidFill>
                  <a:srgbClr val="404040"/>
                </a:solidFill>
                <a:latin typeface="Abadi" panose="020B0604020104020204" pitchFamily="34" charset="0"/>
                <a:cs typeface="Carlito"/>
              </a:rPr>
              <a:t>to </a:t>
            </a:r>
            <a:r>
              <a:rPr lang="en-US" sz="2400" spc="-5" dirty="0">
                <a:solidFill>
                  <a:srgbClr val="404040"/>
                </a:solidFill>
                <a:latin typeface="Abadi" panose="020B0604020104020204" pitchFamily="34" charset="0"/>
                <a:cs typeface="Carlito"/>
              </a:rPr>
              <a:t>achieve </a:t>
            </a:r>
            <a:r>
              <a:rPr lang="en-US" sz="2400" dirty="0">
                <a:solidFill>
                  <a:srgbClr val="404040"/>
                </a:solidFill>
                <a:latin typeface="Abadi" panose="020B0604020104020204" pitchFamily="34" charset="0"/>
                <a:cs typeface="Carlito"/>
              </a:rPr>
              <a:t>its  </a:t>
            </a:r>
            <a:r>
              <a:rPr lang="en-US" sz="2400" spc="-5" dirty="0">
                <a:solidFill>
                  <a:srgbClr val="404040"/>
                </a:solidFill>
                <a:latin typeface="Abadi" panose="020B0604020104020204" pitchFamily="34" charset="0"/>
                <a:cs typeface="Carlito"/>
              </a:rPr>
              <a:t>mission </a:t>
            </a:r>
            <a:r>
              <a:rPr lang="en-US" sz="2400" spc="-20" dirty="0">
                <a:solidFill>
                  <a:srgbClr val="404040"/>
                </a:solidFill>
                <a:latin typeface="Abadi" panose="020B0604020104020204" pitchFamily="34" charset="0"/>
                <a:cs typeface="Carlito"/>
              </a:rPr>
              <a:t>outcome </a:t>
            </a:r>
            <a:r>
              <a:rPr lang="en-US" sz="2400" spc="-5" dirty="0">
                <a:solidFill>
                  <a:srgbClr val="404040"/>
                </a:solidFill>
                <a:latin typeface="Abadi" panose="020B0604020104020204" pitchFamily="34" charset="0"/>
                <a:cs typeface="Carlito"/>
              </a:rPr>
              <a:t>nearly </a:t>
            </a:r>
            <a:r>
              <a:rPr lang="en-US" sz="2400" dirty="0">
                <a:solidFill>
                  <a:srgbClr val="404040"/>
                </a:solidFill>
                <a:latin typeface="Abadi" panose="020B0604020104020204" pitchFamily="34" charset="0"/>
                <a:cs typeface="Carlito"/>
              </a:rPr>
              <a:t>99% </a:t>
            </a:r>
            <a:r>
              <a:rPr lang="en-US" sz="2400" spc="-5" dirty="0">
                <a:solidFill>
                  <a:srgbClr val="404040"/>
                </a:solidFill>
                <a:latin typeface="Abadi" panose="020B0604020104020204" pitchFamily="34" charset="0"/>
                <a:cs typeface="Carlito"/>
              </a:rPr>
              <a:t>of</a:t>
            </a:r>
            <a:r>
              <a:rPr lang="en-US" sz="2400" spc="-100"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the  </a:t>
            </a:r>
            <a:r>
              <a:rPr lang="en-US" sz="2400" spc="-5" dirty="0">
                <a:solidFill>
                  <a:srgbClr val="404040"/>
                </a:solidFill>
                <a:latin typeface="Abadi" panose="020B0604020104020204" pitchFamily="34" charset="0"/>
                <a:cs typeface="Carlito"/>
              </a:rPr>
              <a:t>time.</a:t>
            </a:r>
            <a:endParaRPr lang="en-US" sz="2400" dirty="0">
              <a:latin typeface="Abadi" panose="020B0604020104020204" pitchFamily="34" charset="0"/>
              <a:cs typeface="Carlito"/>
            </a:endParaRPr>
          </a:p>
          <a:p>
            <a:pPr marL="12700">
              <a:lnSpc>
                <a:spcPts val="2305"/>
              </a:lnSpc>
              <a:spcBef>
                <a:spcPts val="1150"/>
              </a:spcBef>
            </a:pPr>
            <a:r>
              <a:rPr lang="en-US" sz="2400" spc="-5" dirty="0">
                <a:solidFill>
                  <a:srgbClr val="404040"/>
                </a:solidFill>
                <a:latin typeface="Abadi" panose="020B0604020104020204" pitchFamily="34" charset="0"/>
                <a:cs typeface="Carlito"/>
              </a:rPr>
              <a:t>This </a:t>
            </a:r>
            <a:r>
              <a:rPr lang="en-US" sz="2400" dirty="0">
                <a:solidFill>
                  <a:srgbClr val="404040"/>
                </a:solidFill>
                <a:latin typeface="Abadi" panose="020B0604020104020204" pitchFamily="34" charset="0"/>
                <a:cs typeface="Carlito"/>
              </a:rPr>
              <a:t>means </a:t>
            </a:r>
            <a:r>
              <a:rPr lang="en-US" sz="2400" spc="-5" dirty="0">
                <a:solidFill>
                  <a:srgbClr val="404040"/>
                </a:solidFill>
                <a:latin typeface="Abadi" panose="020B0604020104020204" pitchFamily="34" charset="0"/>
                <a:cs typeface="Carlito"/>
              </a:rPr>
              <a:t>that </a:t>
            </a:r>
            <a:r>
              <a:rPr lang="en-US" sz="2400" spc="-20" dirty="0">
                <a:solidFill>
                  <a:srgbClr val="404040"/>
                </a:solidFill>
                <a:latin typeface="Abadi" panose="020B0604020104020204" pitchFamily="34" charset="0"/>
                <a:cs typeface="Carlito"/>
              </a:rPr>
              <a:t>most </a:t>
            </a:r>
            <a:r>
              <a:rPr lang="en-US" sz="2400" dirty="0">
                <a:solidFill>
                  <a:srgbClr val="404040"/>
                </a:solidFill>
                <a:latin typeface="Abadi" panose="020B0604020104020204" pitchFamily="34" charset="0"/>
                <a:cs typeface="Carlito"/>
              </a:rPr>
              <a:t>of the</a:t>
            </a:r>
            <a:r>
              <a:rPr lang="en-US" sz="2400" spc="-8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landing</a:t>
            </a:r>
            <a:endParaRPr lang="en-US" sz="2400" dirty="0">
              <a:latin typeface="Abadi" panose="020B0604020104020204" pitchFamily="34" charset="0"/>
              <a:cs typeface="Carlito"/>
            </a:endParaRPr>
          </a:p>
          <a:p>
            <a:pPr marL="12700">
              <a:lnSpc>
                <a:spcPts val="2305"/>
              </a:lnSpc>
            </a:pPr>
            <a:r>
              <a:rPr lang="en-US" sz="2400" spc="-20" dirty="0">
                <a:solidFill>
                  <a:srgbClr val="404040"/>
                </a:solidFill>
                <a:latin typeface="Abadi" panose="020B0604020104020204" pitchFamily="34" charset="0"/>
                <a:cs typeface="Carlito"/>
              </a:rPr>
              <a:t>failures are</a:t>
            </a:r>
            <a:r>
              <a:rPr lang="en-US" sz="2400" spc="40"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intended.</a:t>
            </a:r>
            <a:endParaRPr lang="en-US" sz="2400" dirty="0">
              <a:latin typeface="Abadi" panose="020B0604020104020204" pitchFamily="34" charset="0"/>
              <a:cs typeface="Carlito"/>
            </a:endParaRPr>
          </a:p>
          <a:p>
            <a:pPr marL="12700" marR="337185">
              <a:lnSpc>
                <a:spcPts val="2200"/>
              </a:lnSpc>
              <a:spcBef>
                <a:spcPts val="1440"/>
              </a:spcBef>
            </a:pPr>
            <a:r>
              <a:rPr lang="en-US" sz="2400" spc="-40" dirty="0">
                <a:solidFill>
                  <a:srgbClr val="404040"/>
                </a:solidFill>
                <a:latin typeface="Abadi" panose="020B0604020104020204" pitchFamily="34" charset="0"/>
                <a:cs typeface="Carlito"/>
              </a:rPr>
              <a:t>Interestingly, </a:t>
            </a:r>
            <a:r>
              <a:rPr lang="en-US" sz="2400" spc="-5" dirty="0">
                <a:solidFill>
                  <a:srgbClr val="404040"/>
                </a:solidFill>
                <a:latin typeface="Abadi" panose="020B0604020104020204" pitchFamily="34" charset="0"/>
                <a:cs typeface="Carlito"/>
              </a:rPr>
              <a:t>one </a:t>
            </a:r>
            <a:r>
              <a:rPr lang="en-US" sz="2400" dirty="0">
                <a:solidFill>
                  <a:srgbClr val="404040"/>
                </a:solidFill>
                <a:latin typeface="Abadi" panose="020B0604020104020204" pitchFamily="34" charset="0"/>
                <a:cs typeface="Carlito"/>
              </a:rPr>
              <a:t>launch </a:t>
            </a:r>
            <a:r>
              <a:rPr lang="en-US" sz="2400" spc="-5" dirty="0">
                <a:solidFill>
                  <a:srgbClr val="404040"/>
                </a:solidFill>
                <a:latin typeface="Abadi" panose="020B0604020104020204" pitchFamily="34" charset="0"/>
                <a:cs typeface="Carlito"/>
              </a:rPr>
              <a:t>has </a:t>
            </a:r>
            <a:r>
              <a:rPr lang="en-US" sz="2400" dirty="0">
                <a:solidFill>
                  <a:srgbClr val="404040"/>
                </a:solidFill>
                <a:latin typeface="Abadi" panose="020B0604020104020204" pitchFamily="34" charset="0"/>
                <a:cs typeface="Carlito"/>
              </a:rPr>
              <a:t>an  unclear </a:t>
            </a:r>
            <a:r>
              <a:rPr lang="en-US" sz="2400" spc="-10" dirty="0">
                <a:solidFill>
                  <a:srgbClr val="404040"/>
                </a:solidFill>
                <a:latin typeface="Abadi" panose="020B0604020104020204" pitchFamily="34" charset="0"/>
                <a:cs typeface="Carlito"/>
              </a:rPr>
              <a:t>payload </a:t>
            </a:r>
            <a:r>
              <a:rPr lang="en-US" sz="2400" spc="-25" dirty="0">
                <a:solidFill>
                  <a:srgbClr val="404040"/>
                </a:solidFill>
                <a:latin typeface="Abadi" panose="020B0604020104020204" pitchFamily="34" charset="0"/>
                <a:cs typeface="Carlito"/>
              </a:rPr>
              <a:t>status </a:t>
            </a:r>
            <a:r>
              <a:rPr lang="en-US" sz="2400" dirty="0">
                <a:solidFill>
                  <a:srgbClr val="404040"/>
                </a:solidFill>
                <a:latin typeface="Abadi" panose="020B0604020104020204" pitchFamily="34" charset="0"/>
                <a:cs typeface="Carlito"/>
              </a:rPr>
              <a:t>and  </a:t>
            </a:r>
            <a:r>
              <a:rPr lang="en-US" sz="2400" spc="-20" dirty="0">
                <a:solidFill>
                  <a:srgbClr val="404040"/>
                </a:solidFill>
                <a:latin typeface="Abadi" panose="020B0604020104020204" pitchFamily="34" charset="0"/>
                <a:cs typeface="Carlito"/>
              </a:rPr>
              <a:t>unfortunately </a:t>
            </a:r>
            <a:r>
              <a:rPr lang="en-US" sz="2400" spc="-5" dirty="0">
                <a:solidFill>
                  <a:srgbClr val="404040"/>
                </a:solidFill>
                <a:latin typeface="Abadi" panose="020B0604020104020204" pitchFamily="34" charset="0"/>
                <a:cs typeface="Carlito"/>
              </a:rPr>
              <a:t>one </a:t>
            </a:r>
            <a:r>
              <a:rPr lang="en-US" sz="2400" spc="-20" dirty="0">
                <a:solidFill>
                  <a:srgbClr val="404040"/>
                </a:solidFill>
                <a:latin typeface="Abadi" panose="020B0604020104020204" pitchFamily="34" charset="0"/>
                <a:cs typeface="Carlito"/>
              </a:rPr>
              <a:t>failed </a:t>
            </a:r>
            <a:r>
              <a:rPr lang="en-US" sz="2400" spc="-5" dirty="0">
                <a:solidFill>
                  <a:srgbClr val="404040"/>
                </a:solidFill>
                <a:latin typeface="Abadi" panose="020B0604020104020204" pitchFamily="34" charset="0"/>
                <a:cs typeface="Carlito"/>
              </a:rPr>
              <a:t>in</a:t>
            </a:r>
            <a:r>
              <a:rPr lang="en-US" sz="2400" spc="-40" dirty="0">
                <a:solidFill>
                  <a:srgbClr val="404040"/>
                </a:solidFill>
                <a:latin typeface="Abadi" panose="020B0604020104020204" pitchFamily="34" charset="0"/>
                <a:cs typeface="Carlito"/>
              </a:rPr>
              <a:t> </a:t>
            </a:r>
            <a:r>
              <a:rPr lang="en-US" sz="2400" spc="-15" dirty="0">
                <a:solidFill>
                  <a:srgbClr val="404040"/>
                </a:solidFill>
                <a:latin typeface="Abadi" panose="020B0604020104020204" pitchFamily="34" charset="0"/>
                <a:cs typeface="Carlito"/>
              </a:rPr>
              <a:t>flight.</a:t>
            </a:r>
            <a:endParaRPr lang="en-US" sz="2400" dirty="0">
              <a:latin typeface="Abadi" panose="020B0604020104020204" pitchFamily="34" charset="0"/>
              <a:cs typeface="Carlito"/>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2" name="object 5">
            <a:extLst>
              <a:ext uri="{FF2B5EF4-FFF2-40B4-BE49-F238E27FC236}">
                <a16:creationId xmlns:a16="http://schemas.microsoft.com/office/drawing/2014/main" id="{70FB08B4-769B-5B71-B9CB-83C5DD6908FD}"/>
              </a:ext>
            </a:extLst>
          </p:cNvPr>
          <p:cNvSpPr/>
          <p:nvPr/>
        </p:nvSpPr>
        <p:spPr>
          <a:xfrm>
            <a:off x="906389" y="2026920"/>
            <a:ext cx="5138928" cy="3441191"/>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89261" y="1717790"/>
            <a:ext cx="4396350" cy="4351338"/>
          </a:xfrm>
          <a:prstGeom prst="rect">
            <a:avLst/>
          </a:prstGeom>
        </p:spPr>
        <p:txBody>
          <a:bodyPr>
            <a:normAutofit/>
          </a:bodyPr>
          <a:lstStyle/>
          <a:p>
            <a:pPr marL="12700" marR="5080">
              <a:lnSpc>
                <a:spcPct val="90100"/>
              </a:lnSpc>
              <a:spcBef>
                <a:spcPts val="340"/>
              </a:spcBef>
            </a:pPr>
            <a:r>
              <a:rPr lang="en-US" sz="2400" spc="-5">
                <a:solidFill>
                  <a:srgbClr val="404040"/>
                </a:solidFill>
                <a:latin typeface="Abadi" panose="020B0604020104020204" pitchFamily="34" charset="0"/>
                <a:cs typeface="Carlito"/>
              </a:rPr>
              <a:t>This </a:t>
            </a:r>
            <a:r>
              <a:rPr lang="en-US" sz="2400">
                <a:solidFill>
                  <a:srgbClr val="404040"/>
                </a:solidFill>
                <a:latin typeface="Abadi" panose="020B0604020104020204" pitchFamily="34" charset="0"/>
                <a:cs typeface="Carlito"/>
              </a:rPr>
              <a:t>query </a:t>
            </a:r>
            <a:r>
              <a:rPr lang="en-US" sz="2400" spc="-5">
                <a:solidFill>
                  <a:srgbClr val="404040"/>
                </a:solidFill>
                <a:latin typeface="Abadi" panose="020B0604020104020204" pitchFamily="34" charset="0"/>
                <a:cs typeface="Carlito"/>
              </a:rPr>
              <a:t>returns </a:t>
            </a:r>
            <a:r>
              <a:rPr lang="en-US" sz="2400">
                <a:solidFill>
                  <a:srgbClr val="404040"/>
                </a:solidFill>
                <a:latin typeface="Abadi" panose="020B0604020104020204" pitchFamily="34" charset="0"/>
                <a:cs typeface="Carlito"/>
              </a:rPr>
              <a:t>the </a:t>
            </a:r>
            <a:r>
              <a:rPr lang="en-US" sz="2400" spc="-20">
                <a:solidFill>
                  <a:srgbClr val="404040"/>
                </a:solidFill>
                <a:latin typeface="Abadi" panose="020B0604020104020204" pitchFamily="34" charset="0"/>
                <a:cs typeface="Carlito"/>
              </a:rPr>
              <a:t>booster </a:t>
            </a:r>
            <a:r>
              <a:rPr lang="en-US" sz="2400" spc="-25">
                <a:solidFill>
                  <a:srgbClr val="404040"/>
                </a:solidFill>
                <a:latin typeface="Abadi" panose="020B0604020104020204" pitchFamily="34" charset="0"/>
                <a:cs typeface="Carlito"/>
              </a:rPr>
              <a:t>versions </a:t>
            </a:r>
            <a:r>
              <a:rPr lang="en-US" sz="2400" spc="-5">
                <a:solidFill>
                  <a:srgbClr val="404040"/>
                </a:solidFill>
                <a:latin typeface="Abadi" panose="020B0604020104020204" pitchFamily="34" charset="0"/>
                <a:cs typeface="Carlito"/>
              </a:rPr>
              <a:t>that  carried </a:t>
            </a:r>
            <a:r>
              <a:rPr lang="en-US" sz="2400">
                <a:solidFill>
                  <a:srgbClr val="404040"/>
                </a:solidFill>
                <a:latin typeface="Abadi" panose="020B0604020104020204" pitchFamily="34" charset="0"/>
                <a:cs typeface="Carlito"/>
              </a:rPr>
              <a:t>the </a:t>
            </a:r>
            <a:r>
              <a:rPr lang="en-US" sz="2400" spc="-5">
                <a:solidFill>
                  <a:srgbClr val="404040"/>
                </a:solidFill>
                <a:latin typeface="Abadi" panose="020B0604020104020204" pitchFamily="34" charset="0"/>
                <a:cs typeface="Carlito"/>
              </a:rPr>
              <a:t>highest </a:t>
            </a:r>
            <a:r>
              <a:rPr lang="en-US" sz="2400" spc="-10">
                <a:solidFill>
                  <a:srgbClr val="404040"/>
                </a:solidFill>
                <a:latin typeface="Abadi" panose="020B0604020104020204" pitchFamily="34" charset="0"/>
                <a:cs typeface="Carlito"/>
              </a:rPr>
              <a:t>payload </a:t>
            </a:r>
            <a:r>
              <a:rPr lang="en-US" sz="2400" spc="-5">
                <a:solidFill>
                  <a:srgbClr val="404040"/>
                </a:solidFill>
                <a:latin typeface="Abadi" panose="020B0604020104020204" pitchFamily="34" charset="0"/>
                <a:cs typeface="Carlito"/>
              </a:rPr>
              <a:t>mass of </a:t>
            </a:r>
            <a:r>
              <a:rPr lang="en-US" sz="2400">
                <a:solidFill>
                  <a:srgbClr val="404040"/>
                </a:solidFill>
                <a:latin typeface="Abadi" panose="020B0604020104020204" pitchFamily="34" charset="0"/>
                <a:cs typeface="Carlito"/>
              </a:rPr>
              <a:t>15600  kg.</a:t>
            </a:r>
            <a:endParaRPr lang="en-US" sz="2400">
              <a:latin typeface="Abadi" panose="020B0604020104020204" pitchFamily="34" charset="0"/>
              <a:cs typeface="Carlito"/>
            </a:endParaRPr>
          </a:p>
          <a:p>
            <a:pPr marL="12700" marR="71120">
              <a:lnSpc>
                <a:spcPts val="2200"/>
              </a:lnSpc>
              <a:spcBef>
                <a:spcPts val="1440"/>
              </a:spcBef>
            </a:pPr>
            <a:r>
              <a:rPr lang="en-US" sz="2400" spc="-5">
                <a:solidFill>
                  <a:srgbClr val="404040"/>
                </a:solidFill>
                <a:latin typeface="Abadi" panose="020B0604020104020204" pitchFamily="34" charset="0"/>
                <a:cs typeface="Carlito"/>
              </a:rPr>
              <a:t>These </a:t>
            </a:r>
            <a:r>
              <a:rPr lang="en-US" sz="2400" spc="-20">
                <a:solidFill>
                  <a:srgbClr val="404040"/>
                </a:solidFill>
                <a:latin typeface="Abadi" panose="020B0604020104020204" pitchFamily="34" charset="0"/>
                <a:cs typeface="Carlito"/>
              </a:rPr>
              <a:t>booster </a:t>
            </a:r>
            <a:r>
              <a:rPr lang="en-US" sz="2400" spc="-25">
                <a:solidFill>
                  <a:srgbClr val="404040"/>
                </a:solidFill>
                <a:latin typeface="Abadi" panose="020B0604020104020204" pitchFamily="34" charset="0"/>
                <a:cs typeface="Carlito"/>
              </a:rPr>
              <a:t>versions </a:t>
            </a:r>
            <a:r>
              <a:rPr lang="en-US" sz="2400" spc="-20">
                <a:solidFill>
                  <a:srgbClr val="404040"/>
                </a:solidFill>
                <a:latin typeface="Abadi" panose="020B0604020104020204" pitchFamily="34" charset="0"/>
                <a:cs typeface="Carlito"/>
              </a:rPr>
              <a:t>are </a:t>
            </a:r>
            <a:r>
              <a:rPr lang="en-US" sz="2400" spc="-15">
                <a:solidFill>
                  <a:srgbClr val="404040"/>
                </a:solidFill>
                <a:latin typeface="Abadi" panose="020B0604020104020204" pitchFamily="34" charset="0"/>
                <a:cs typeface="Carlito"/>
              </a:rPr>
              <a:t>very </a:t>
            </a:r>
            <a:r>
              <a:rPr lang="en-US" sz="2400" spc="-5">
                <a:solidFill>
                  <a:srgbClr val="404040"/>
                </a:solidFill>
                <a:latin typeface="Abadi" panose="020B0604020104020204" pitchFamily="34" charset="0"/>
                <a:cs typeface="Carlito"/>
              </a:rPr>
              <a:t>similar </a:t>
            </a:r>
            <a:r>
              <a:rPr lang="en-US" sz="2400">
                <a:solidFill>
                  <a:srgbClr val="404040"/>
                </a:solidFill>
                <a:latin typeface="Abadi" panose="020B0604020104020204" pitchFamily="34" charset="0"/>
                <a:cs typeface="Carlito"/>
              </a:rPr>
              <a:t>and  all </a:t>
            </a:r>
            <a:r>
              <a:rPr lang="en-US" sz="2400" spc="-20">
                <a:solidFill>
                  <a:srgbClr val="404040"/>
                </a:solidFill>
                <a:latin typeface="Abadi" panose="020B0604020104020204" pitchFamily="34" charset="0"/>
                <a:cs typeface="Carlito"/>
              </a:rPr>
              <a:t>are </a:t>
            </a:r>
            <a:r>
              <a:rPr lang="en-US" sz="2400" spc="-5">
                <a:solidFill>
                  <a:srgbClr val="404040"/>
                </a:solidFill>
                <a:latin typeface="Abadi" panose="020B0604020104020204" pitchFamily="34" charset="0"/>
                <a:cs typeface="Carlito"/>
              </a:rPr>
              <a:t>of </a:t>
            </a:r>
            <a:r>
              <a:rPr lang="en-US" sz="2400">
                <a:solidFill>
                  <a:srgbClr val="404040"/>
                </a:solidFill>
                <a:latin typeface="Abadi" panose="020B0604020104020204" pitchFamily="34" charset="0"/>
                <a:cs typeface="Carlito"/>
              </a:rPr>
              <a:t>the F9 B5 </a:t>
            </a:r>
            <a:r>
              <a:rPr lang="en-US" sz="2400" spc="-5">
                <a:solidFill>
                  <a:srgbClr val="404040"/>
                </a:solidFill>
                <a:latin typeface="Abadi" panose="020B0604020104020204" pitchFamily="34" charset="0"/>
                <a:cs typeface="Carlito"/>
              </a:rPr>
              <a:t>B10xx.x</a:t>
            </a:r>
            <a:r>
              <a:rPr lang="en-US" sz="2400" spc="-140">
                <a:solidFill>
                  <a:srgbClr val="404040"/>
                </a:solidFill>
                <a:latin typeface="Abadi" panose="020B0604020104020204" pitchFamily="34" charset="0"/>
                <a:cs typeface="Carlito"/>
              </a:rPr>
              <a:t> </a:t>
            </a:r>
            <a:r>
              <a:rPr lang="en-US" sz="2400" spc="-45">
                <a:solidFill>
                  <a:srgbClr val="404040"/>
                </a:solidFill>
                <a:latin typeface="Abadi" panose="020B0604020104020204" pitchFamily="34" charset="0"/>
                <a:cs typeface="Carlito"/>
              </a:rPr>
              <a:t>variety.</a:t>
            </a:r>
            <a:endParaRPr lang="en-US" sz="2400">
              <a:latin typeface="Abadi" panose="020B0604020104020204" pitchFamily="34" charset="0"/>
              <a:cs typeface="Carlito"/>
            </a:endParaRPr>
          </a:p>
          <a:p>
            <a:pPr marL="12700" marR="27305">
              <a:lnSpc>
                <a:spcPts val="2210"/>
              </a:lnSpc>
              <a:spcBef>
                <a:spcPts val="1395"/>
              </a:spcBef>
            </a:pPr>
            <a:r>
              <a:rPr lang="en-US" sz="2400" spc="-5">
                <a:solidFill>
                  <a:srgbClr val="404040"/>
                </a:solidFill>
                <a:latin typeface="Abadi" panose="020B0604020104020204" pitchFamily="34" charset="0"/>
                <a:cs typeface="Carlito"/>
              </a:rPr>
              <a:t>This </a:t>
            </a:r>
            <a:r>
              <a:rPr lang="en-US" sz="2400" spc="-25">
                <a:solidFill>
                  <a:srgbClr val="404040"/>
                </a:solidFill>
                <a:latin typeface="Abadi" panose="020B0604020104020204" pitchFamily="34" charset="0"/>
                <a:cs typeface="Carlito"/>
              </a:rPr>
              <a:t>likely </a:t>
            </a:r>
            <a:r>
              <a:rPr lang="en-US" sz="2400" spc="-20">
                <a:solidFill>
                  <a:srgbClr val="404040"/>
                </a:solidFill>
                <a:latin typeface="Abadi" panose="020B0604020104020204" pitchFamily="34" charset="0"/>
                <a:cs typeface="Carlito"/>
              </a:rPr>
              <a:t>indicates </a:t>
            </a:r>
            <a:r>
              <a:rPr lang="en-US" sz="2400" spc="-10">
                <a:solidFill>
                  <a:srgbClr val="404040"/>
                </a:solidFill>
                <a:latin typeface="Abadi" panose="020B0604020104020204" pitchFamily="34" charset="0"/>
                <a:cs typeface="Carlito"/>
              </a:rPr>
              <a:t>payload </a:t>
            </a:r>
            <a:r>
              <a:rPr lang="en-US" sz="2400" spc="-5">
                <a:solidFill>
                  <a:srgbClr val="404040"/>
                </a:solidFill>
                <a:latin typeface="Abadi" panose="020B0604020104020204" pitchFamily="34" charset="0"/>
                <a:cs typeface="Carlito"/>
              </a:rPr>
              <a:t>mass </a:t>
            </a:r>
            <a:r>
              <a:rPr lang="en-US" sz="2400" spc="-25">
                <a:solidFill>
                  <a:srgbClr val="404040"/>
                </a:solidFill>
                <a:latin typeface="Abadi" panose="020B0604020104020204" pitchFamily="34" charset="0"/>
                <a:cs typeface="Carlito"/>
              </a:rPr>
              <a:t>correlates  </a:t>
            </a:r>
            <a:r>
              <a:rPr lang="en-US" sz="2400" spc="-5">
                <a:solidFill>
                  <a:srgbClr val="404040"/>
                </a:solidFill>
                <a:latin typeface="Abadi" panose="020B0604020104020204" pitchFamily="34" charset="0"/>
                <a:cs typeface="Carlito"/>
              </a:rPr>
              <a:t>with </a:t>
            </a:r>
            <a:r>
              <a:rPr lang="en-US" sz="2400">
                <a:solidFill>
                  <a:srgbClr val="404040"/>
                </a:solidFill>
                <a:latin typeface="Abadi" panose="020B0604020104020204" pitchFamily="34" charset="0"/>
                <a:cs typeface="Carlito"/>
              </a:rPr>
              <a:t>the </a:t>
            </a:r>
            <a:r>
              <a:rPr lang="en-US" sz="2400" spc="-20">
                <a:solidFill>
                  <a:srgbClr val="404040"/>
                </a:solidFill>
                <a:latin typeface="Abadi" panose="020B0604020104020204" pitchFamily="34" charset="0"/>
                <a:cs typeface="Carlito"/>
              </a:rPr>
              <a:t>booster </a:t>
            </a:r>
            <a:r>
              <a:rPr lang="en-US" sz="2400" spc="-25">
                <a:solidFill>
                  <a:srgbClr val="404040"/>
                </a:solidFill>
                <a:latin typeface="Abadi" panose="020B0604020104020204" pitchFamily="34" charset="0"/>
                <a:cs typeface="Carlito"/>
              </a:rPr>
              <a:t>version </a:t>
            </a:r>
            <a:r>
              <a:rPr lang="en-US" sz="2400" spc="-5">
                <a:solidFill>
                  <a:srgbClr val="404040"/>
                </a:solidFill>
                <a:latin typeface="Abadi" panose="020B0604020104020204" pitchFamily="34" charset="0"/>
                <a:cs typeface="Carlito"/>
              </a:rPr>
              <a:t>that is</a:t>
            </a:r>
            <a:r>
              <a:rPr lang="en-US" sz="2400" spc="15">
                <a:solidFill>
                  <a:srgbClr val="404040"/>
                </a:solidFill>
                <a:latin typeface="Abadi" panose="020B0604020104020204" pitchFamily="34" charset="0"/>
                <a:cs typeface="Carlito"/>
              </a:rPr>
              <a:t> </a:t>
            </a:r>
            <a:r>
              <a:rPr lang="en-US" sz="2400" spc="-5">
                <a:solidFill>
                  <a:srgbClr val="404040"/>
                </a:solidFill>
                <a:latin typeface="Abadi" panose="020B0604020104020204" pitchFamily="34" charset="0"/>
                <a:cs typeface="Carlito"/>
              </a:rPr>
              <a:t>used.</a:t>
            </a:r>
            <a:endParaRPr lang="en-US" sz="2400" dirty="0">
              <a:latin typeface="Abadi" panose="020B0604020104020204" pitchFamily="34" charset="0"/>
              <a:cs typeface="Carlito"/>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2" name="object 2">
            <a:extLst>
              <a:ext uri="{FF2B5EF4-FFF2-40B4-BE49-F238E27FC236}">
                <a16:creationId xmlns:a16="http://schemas.microsoft.com/office/drawing/2014/main" id="{F69C786F-D90D-8EAA-EAFA-8412A7B4C176}"/>
              </a:ext>
            </a:extLst>
          </p:cNvPr>
          <p:cNvSpPr/>
          <p:nvPr/>
        </p:nvSpPr>
        <p:spPr>
          <a:xfrm>
            <a:off x="734028" y="1605870"/>
            <a:ext cx="5811011" cy="4575177"/>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531101"/>
            <a:ext cx="10687962" cy="1923415"/>
          </a:xfrm>
          <a:prstGeom prst="rect">
            <a:avLst/>
          </a:prstGeom>
        </p:spPr>
        <p:txBody>
          <a:bodyPr lIns="91440" tIns="45720" rIns="91440" bIns="45720" anchor="t">
            <a:normAutofit/>
          </a:bodyPr>
          <a:lstStyle/>
          <a:p>
            <a:pPr marL="12700" marR="5080">
              <a:lnSpc>
                <a:spcPct val="90000"/>
              </a:lnSpc>
              <a:spcBef>
                <a:spcPts val="340"/>
              </a:spcBef>
            </a:pPr>
            <a:r>
              <a:rPr lang="en-US" sz="2400" spc="-5" dirty="0">
                <a:solidFill>
                  <a:srgbClr val="404040"/>
                </a:solidFill>
                <a:latin typeface="Abadi" panose="020B0604020104020204" pitchFamily="34" charset="0"/>
                <a:cs typeface="Carlito"/>
              </a:rPr>
              <a:t>This </a:t>
            </a:r>
            <a:r>
              <a:rPr lang="en-US" sz="2400" dirty="0">
                <a:solidFill>
                  <a:srgbClr val="404040"/>
                </a:solidFill>
                <a:latin typeface="Abadi" panose="020B0604020104020204" pitchFamily="34" charset="0"/>
                <a:cs typeface="Carlito"/>
              </a:rPr>
              <a:t>query </a:t>
            </a:r>
            <a:r>
              <a:rPr lang="en-US" sz="2400" spc="-5" dirty="0">
                <a:solidFill>
                  <a:srgbClr val="404040"/>
                </a:solidFill>
                <a:latin typeface="Abadi" panose="020B0604020104020204" pitchFamily="34" charset="0"/>
                <a:cs typeface="Carlito"/>
              </a:rPr>
              <a:t>returns </a:t>
            </a:r>
            <a:r>
              <a:rPr lang="en-US" sz="2400" dirty="0">
                <a:solidFill>
                  <a:srgbClr val="404040"/>
                </a:solidFill>
                <a:latin typeface="Abadi" panose="020B0604020104020204" pitchFamily="34" charset="0"/>
                <a:cs typeface="Carlito"/>
              </a:rPr>
              <a:t>the </a:t>
            </a:r>
            <a:r>
              <a:rPr lang="en-US" sz="2400" spc="-5" dirty="0">
                <a:solidFill>
                  <a:srgbClr val="404040"/>
                </a:solidFill>
                <a:latin typeface="Abadi" panose="020B0604020104020204" pitchFamily="34" charset="0"/>
                <a:cs typeface="Carlito"/>
              </a:rPr>
              <a:t>Month,</a:t>
            </a:r>
            <a:r>
              <a:rPr lang="en-US" sz="2400" spc="-14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Landing  </a:t>
            </a:r>
            <a:r>
              <a:rPr lang="en-US" sz="2400" spc="-10" dirty="0">
                <a:solidFill>
                  <a:srgbClr val="404040"/>
                </a:solidFill>
                <a:latin typeface="Abadi" panose="020B0604020104020204" pitchFamily="34" charset="0"/>
                <a:cs typeface="Carlito"/>
              </a:rPr>
              <a:t>Outcome, Booster </a:t>
            </a:r>
            <a:r>
              <a:rPr lang="en-US" sz="2400" spc="-40" dirty="0">
                <a:solidFill>
                  <a:srgbClr val="404040"/>
                </a:solidFill>
                <a:latin typeface="Abadi" panose="020B0604020104020204" pitchFamily="34" charset="0"/>
                <a:cs typeface="Carlito"/>
              </a:rPr>
              <a:t>Version, </a:t>
            </a:r>
            <a:r>
              <a:rPr lang="en-US" sz="2400" spc="-25" dirty="0">
                <a:solidFill>
                  <a:srgbClr val="404040"/>
                </a:solidFill>
                <a:latin typeface="Abadi" panose="020B0604020104020204" pitchFamily="34" charset="0"/>
                <a:cs typeface="Carlito"/>
              </a:rPr>
              <a:t>Payload  </a:t>
            </a:r>
            <a:r>
              <a:rPr lang="en-US" sz="2400" dirty="0">
                <a:solidFill>
                  <a:srgbClr val="404040"/>
                </a:solidFill>
                <a:latin typeface="Abadi" panose="020B0604020104020204" pitchFamily="34" charset="0"/>
                <a:cs typeface="Carlito"/>
              </a:rPr>
              <a:t>Mass </a:t>
            </a:r>
            <a:r>
              <a:rPr lang="en-US" sz="2400" spc="-5" dirty="0">
                <a:solidFill>
                  <a:srgbClr val="404040"/>
                </a:solidFill>
                <a:latin typeface="Abadi" panose="020B0604020104020204" pitchFamily="34" charset="0"/>
                <a:cs typeface="Carlito"/>
              </a:rPr>
              <a:t>(kg), </a:t>
            </a:r>
            <a:r>
              <a:rPr lang="en-US" sz="2400" dirty="0">
                <a:solidFill>
                  <a:srgbClr val="404040"/>
                </a:solidFill>
                <a:latin typeface="Abadi" panose="020B0604020104020204" pitchFamily="34" charset="0"/>
                <a:cs typeface="Carlito"/>
              </a:rPr>
              <a:t>and </a:t>
            </a:r>
            <a:r>
              <a:rPr lang="en-US" sz="2400" spc="-5" dirty="0">
                <a:solidFill>
                  <a:srgbClr val="404040"/>
                </a:solidFill>
                <a:latin typeface="Abadi" panose="020B0604020104020204" pitchFamily="34" charset="0"/>
                <a:cs typeface="Carlito"/>
              </a:rPr>
              <a:t>Launch </a:t>
            </a:r>
            <a:r>
              <a:rPr lang="en-US" sz="2400" spc="-20" dirty="0">
                <a:solidFill>
                  <a:srgbClr val="404040"/>
                </a:solidFill>
                <a:latin typeface="Abadi" panose="020B0604020104020204" pitchFamily="34" charset="0"/>
                <a:cs typeface="Carlito"/>
              </a:rPr>
              <a:t>site </a:t>
            </a:r>
            <a:r>
              <a:rPr lang="en-US" sz="2400" spc="-5" dirty="0">
                <a:solidFill>
                  <a:srgbClr val="404040"/>
                </a:solidFill>
                <a:latin typeface="Abadi" panose="020B0604020104020204" pitchFamily="34" charset="0"/>
                <a:cs typeface="Carlito"/>
              </a:rPr>
              <a:t>of </a:t>
            </a:r>
            <a:r>
              <a:rPr lang="en-US" sz="2400" dirty="0">
                <a:solidFill>
                  <a:srgbClr val="404040"/>
                </a:solidFill>
                <a:latin typeface="Abadi" panose="020B0604020104020204" pitchFamily="34" charset="0"/>
                <a:cs typeface="Carlito"/>
              </a:rPr>
              <a:t>2015  launches </a:t>
            </a:r>
            <a:r>
              <a:rPr lang="en-US" sz="2400" spc="-10" dirty="0">
                <a:solidFill>
                  <a:srgbClr val="404040"/>
                </a:solidFill>
                <a:latin typeface="Abadi" panose="020B0604020104020204" pitchFamily="34" charset="0"/>
                <a:cs typeface="Carlito"/>
              </a:rPr>
              <a:t>where </a:t>
            </a:r>
            <a:r>
              <a:rPr lang="en-US" sz="2400" spc="-25" dirty="0">
                <a:solidFill>
                  <a:srgbClr val="404040"/>
                </a:solidFill>
                <a:latin typeface="Abadi" panose="020B0604020104020204" pitchFamily="34" charset="0"/>
                <a:cs typeface="Carlito"/>
              </a:rPr>
              <a:t>stage </a:t>
            </a:r>
            <a:r>
              <a:rPr lang="en-US" sz="2400" dirty="0">
                <a:solidFill>
                  <a:srgbClr val="404040"/>
                </a:solidFill>
                <a:latin typeface="Abadi" panose="020B0604020104020204" pitchFamily="34" charset="0"/>
                <a:cs typeface="Carlito"/>
              </a:rPr>
              <a:t>1 </a:t>
            </a:r>
            <a:r>
              <a:rPr lang="en-US" sz="2400" spc="-20" dirty="0">
                <a:solidFill>
                  <a:srgbClr val="404040"/>
                </a:solidFill>
                <a:latin typeface="Abadi" panose="020B0604020104020204" pitchFamily="34" charset="0"/>
                <a:cs typeface="Carlito"/>
              </a:rPr>
              <a:t>failed </a:t>
            </a:r>
            <a:r>
              <a:rPr lang="en-US" sz="2400" spc="-15" dirty="0">
                <a:solidFill>
                  <a:srgbClr val="404040"/>
                </a:solidFill>
                <a:latin typeface="Abadi" panose="020B0604020104020204" pitchFamily="34" charset="0"/>
                <a:cs typeface="Carlito"/>
              </a:rPr>
              <a:t>to </a:t>
            </a:r>
            <a:r>
              <a:rPr lang="en-US" sz="2400" spc="-5" dirty="0">
                <a:solidFill>
                  <a:srgbClr val="404040"/>
                </a:solidFill>
                <a:latin typeface="Abadi" panose="020B0604020104020204" pitchFamily="34" charset="0"/>
                <a:cs typeface="Carlito"/>
              </a:rPr>
              <a:t>land  on </a:t>
            </a:r>
            <a:r>
              <a:rPr lang="en-US" sz="2400" dirty="0">
                <a:solidFill>
                  <a:srgbClr val="404040"/>
                </a:solidFill>
                <a:latin typeface="Abadi" panose="020B0604020104020204" pitchFamily="34" charset="0"/>
                <a:cs typeface="Carlito"/>
              </a:rPr>
              <a:t>a </a:t>
            </a:r>
            <a:r>
              <a:rPr lang="en-US" sz="2400" spc="-20" dirty="0">
                <a:solidFill>
                  <a:srgbClr val="404040"/>
                </a:solidFill>
                <a:latin typeface="Abadi" panose="020B0604020104020204" pitchFamily="34" charset="0"/>
                <a:cs typeface="Carlito"/>
              </a:rPr>
              <a:t>drone</a:t>
            </a:r>
            <a:r>
              <a:rPr lang="en-US" sz="2400" spc="-80"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ship.</a:t>
            </a:r>
            <a:endParaRPr lang="en-US" sz="2400" dirty="0">
              <a:latin typeface="Abadi" panose="020B0604020104020204" pitchFamily="34" charset="0"/>
              <a:cs typeface="Carlito"/>
            </a:endParaRPr>
          </a:p>
          <a:p>
            <a:pPr marL="12700">
              <a:lnSpc>
                <a:spcPct val="100000"/>
              </a:lnSpc>
              <a:spcBef>
                <a:spcPts val="1200"/>
              </a:spcBef>
            </a:pPr>
            <a:r>
              <a:rPr lang="en-US" sz="2400" spc="-20" dirty="0">
                <a:solidFill>
                  <a:srgbClr val="404040"/>
                </a:solidFill>
                <a:latin typeface="Abadi" panose="020B0604020104020204" pitchFamily="34" charset="0"/>
                <a:cs typeface="Carlito"/>
              </a:rPr>
              <a:t>There were two </a:t>
            </a:r>
            <a:r>
              <a:rPr lang="en-US" sz="2400" spc="-5" dirty="0">
                <a:solidFill>
                  <a:srgbClr val="404040"/>
                </a:solidFill>
                <a:latin typeface="Abadi" panose="020B0604020104020204" pitchFamily="34" charset="0"/>
                <a:cs typeface="Carlito"/>
              </a:rPr>
              <a:t>such</a:t>
            </a:r>
            <a:r>
              <a:rPr lang="en-US" sz="2400" spc="-50"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occurrences.</a:t>
            </a:r>
            <a:endParaRPr lang="en-US" sz="2400" dirty="0">
              <a:latin typeface="Abadi" panose="020B0604020104020204" pitchFamily="34" charset="0"/>
              <a:cs typeface="Carlito"/>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object 5">
            <a:extLst>
              <a:ext uri="{FF2B5EF4-FFF2-40B4-BE49-F238E27FC236}">
                <a16:creationId xmlns:a16="http://schemas.microsoft.com/office/drawing/2014/main" id="{901E49FB-F978-44C4-E081-2ECF6E327483}"/>
              </a:ext>
            </a:extLst>
          </p:cNvPr>
          <p:cNvSpPr/>
          <p:nvPr/>
        </p:nvSpPr>
        <p:spPr>
          <a:xfrm>
            <a:off x="897636" y="1591816"/>
            <a:ext cx="10090404" cy="2629663"/>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223205" y="4057480"/>
            <a:ext cx="9745589" cy="2289175"/>
          </a:xfrm>
          <a:prstGeom prst="rect">
            <a:avLst/>
          </a:prstGeom>
        </p:spPr>
        <p:txBody>
          <a:bodyPr lIns="91440" tIns="45720" rIns="91440" bIns="45720" anchor="t"/>
          <a:lstStyle/>
          <a:p>
            <a:pPr marL="12700" marR="5080">
              <a:lnSpc>
                <a:spcPct val="91800"/>
              </a:lnSpc>
              <a:spcBef>
                <a:spcPts val="300"/>
              </a:spcBef>
            </a:pPr>
            <a:r>
              <a:rPr lang="en-US" sz="2400" spc="-5" dirty="0">
                <a:solidFill>
                  <a:srgbClr val="404040"/>
                </a:solidFill>
                <a:latin typeface="Abadi" panose="020B0604020104020204" pitchFamily="34" charset="0"/>
                <a:cs typeface="Carlito"/>
              </a:rPr>
              <a:t>This </a:t>
            </a:r>
            <a:r>
              <a:rPr lang="en-US" sz="2400" dirty="0">
                <a:solidFill>
                  <a:srgbClr val="404040"/>
                </a:solidFill>
                <a:latin typeface="Abadi" panose="020B0604020104020204" pitchFamily="34" charset="0"/>
                <a:cs typeface="Carlito"/>
              </a:rPr>
              <a:t>query </a:t>
            </a:r>
            <a:r>
              <a:rPr lang="en-US" sz="2400" spc="-5" dirty="0">
                <a:solidFill>
                  <a:srgbClr val="404040"/>
                </a:solidFill>
                <a:latin typeface="Abadi" panose="020B0604020104020204" pitchFamily="34" charset="0"/>
                <a:cs typeface="Carlito"/>
              </a:rPr>
              <a:t>returns </a:t>
            </a:r>
            <a:r>
              <a:rPr lang="en-US" sz="2400" dirty="0">
                <a:solidFill>
                  <a:srgbClr val="404040"/>
                </a:solidFill>
                <a:latin typeface="Abadi" panose="020B0604020104020204" pitchFamily="34" charset="0"/>
                <a:cs typeface="Carlito"/>
              </a:rPr>
              <a:t>a </a:t>
            </a:r>
            <a:r>
              <a:rPr lang="en-US" sz="2400" spc="-20" dirty="0">
                <a:solidFill>
                  <a:srgbClr val="404040"/>
                </a:solidFill>
                <a:latin typeface="Abadi" panose="020B0604020104020204" pitchFamily="34" charset="0"/>
                <a:cs typeface="Carlito"/>
              </a:rPr>
              <a:t>list </a:t>
            </a:r>
            <a:r>
              <a:rPr lang="en-US" sz="2400" spc="-5" dirty="0">
                <a:solidFill>
                  <a:srgbClr val="404040"/>
                </a:solidFill>
                <a:latin typeface="Abadi" panose="020B0604020104020204" pitchFamily="34" charset="0"/>
                <a:cs typeface="Carlito"/>
              </a:rPr>
              <a:t>of successful</a:t>
            </a:r>
            <a:r>
              <a:rPr lang="en-US" sz="2400" spc="-125"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landings  and </a:t>
            </a:r>
            <a:r>
              <a:rPr lang="en-US" sz="2400" spc="-5" dirty="0">
                <a:solidFill>
                  <a:srgbClr val="404040"/>
                </a:solidFill>
                <a:latin typeface="Abadi" panose="020B0604020104020204" pitchFamily="34" charset="0"/>
                <a:cs typeface="Carlito"/>
              </a:rPr>
              <a:t>between </a:t>
            </a:r>
            <a:r>
              <a:rPr lang="en-US" sz="2400" dirty="0">
                <a:solidFill>
                  <a:srgbClr val="404040"/>
                </a:solidFill>
                <a:latin typeface="Abadi" panose="020B0604020104020204" pitchFamily="34" charset="0"/>
                <a:cs typeface="Carlito"/>
              </a:rPr>
              <a:t>2010-06-04 and 2017-03-20  </a:t>
            </a:r>
            <a:r>
              <a:rPr lang="en-US" sz="2400" spc="-25" dirty="0">
                <a:solidFill>
                  <a:srgbClr val="404040"/>
                </a:solidFill>
                <a:latin typeface="Abadi" panose="020B0604020104020204" pitchFamily="34" charset="0"/>
                <a:cs typeface="Carlito"/>
              </a:rPr>
              <a:t>inclusively.</a:t>
            </a:r>
            <a:endParaRPr lang="en-US" sz="2400" dirty="0">
              <a:latin typeface="Abadi" panose="020B0604020104020204" pitchFamily="34" charset="0"/>
              <a:cs typeface="Carlito"/>
            </a:endParaRPr>
          </a:p>
          <a:p>
            <a:pPr marL="12700" marR="464184">
              <a:lnSpc>
                <a:spcPct val="91800"/>
              </a:lnSpc>
              <a:spcBef>
                <a:spcPts val="1395"/>
              </a:spcBef>
            </a:pPr>
            <a:r>
              <a:rPr lang="en-US" sz="2400" spc="-20" dirty="0">
                <a:solidFill>
                  <a:srgbClr val="404040"/>
                </a:solidFill>
                <a:latin typeface="Abadi" panose="020B0604020104020204" pitchFamily="34" charset="0"/>
                <a:cs typeface="Carlito"/>
              </a:rPr>
              <a:t>There </a:t>
            </a:r>
            <a:r>
              <a:rPr lang="en-US" sz="2400" spc="-15" dirty="0">
                <a:solidFill>
                  <a:srgbClr val="404040"/>
                </a:solidFill>
                <a:latin typeface="Abadi" panose="020B0604020104020204" pitchFamily="34" charset="0"/>
                <a:cs typeface="Carlito"/>
              </a:rPr>
              <a:t>are two </a:t>
            </a:r>
            <a:r>
              <a:rPr lang="en-US" sz="2400" dirty="0">
                <a:solidFill>
                  <a:srgbClr val="404040"/>
                </a:solidFill>
                <a:latin typeface="Abadi" panose="020B0604020104020204" pitchFamily="34" charset="0"/>
                <a:cs typeface="Carlito"/>
              </a:rPr>
              <a:t>types </a:t>
            </a:r>
            <a:r>
              <a:rPr lang="en-US" sz="2400" spc="-5" dirty="0">
                <a:solidFill>
                  <a:srgbClr val="404040"/>
                </a:solidFill>
                <a:latin typeface="Abadi" panose="020B0604020104020204" pitchFamily="34" charset="0"/>
                <a:cs typeface="Carlito"/>
              </a:rPr>
              <a:t>of successful</a:t>
            </a:r>
            <a:r>
              <a:rPr lang="en-US" sz="2400" spc="-95"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landing  </a:t>
            </a:r>
            <a:r>
              <a:rPr lang="en-US" sz="2400" spc="-20" dirty="0">
                <a:solidFill>
                  <a:srgbClr val="404040"/>
                </a:solidFill>
                <a:latin typeface="Abadi" panose="020B0604020104020204" pitchFamily="34" charset="0"/>
                <a:cs typeface="Carlito"/>
              </a:rPr>
              <a:t>outcomes: drone </a:t>
            </a:r>
            <a:r>
              <a:rPr lang="en-US" sz="2400" spc="-5" dirty="0">
                <a:solidFill>
                  <a:srgbClr val="404040"/>
                </a:solidFill>
                <a:latin typeface="Abadi" panose="020B0604020104020204" pitchFamily="34" charset="0"/>
                <a:cs typeface="Carlito"/>
              </a:rPr>
              <a:t>ship </a:t>
            </a:r>
            <a:r>
              <a:rPr lang="en-US" sz="2400" dirty="0">
                <a:solidFill>
                  <a:srgbClr val="404040"/>
                </a:solidFill>
                <a:latin typeface="Abadi" panose="020B0604020104020204" pitchFamily="34" charset="0"/>
                <a:cs typeface="Carlito"/>
              </a:rPr>
              <a:t>and </a:t>
            </a:r>
            <a:r>
              <a:rPr lang="en-US" sz="2400" spc="-15" dirty="0">
                <a:solidFill>
                  <a:srgbClr val="404040"/>
                </a:solidFill>
                <a:latin typeface="Abadi" panose="020B0604020104020204" pitchFamily="34" charset="0"/>
                <a:cs typeface="Carlito"/>
              </a:rPr>
              <a:t>ground </a:t>
            </a:r>
            <a:r>
              <a:rPr lang="en-US" sz="2400" spc="-5" dirty="0">
                <a:solidFill>
                  <a:srgbClr val="404040"/>
                </a:solidFill>
                <a:latin typeface="Abadi" panose="020B0604020104020204" pitchFamily="34" charset="0"/>
                <a:cs typeface="Carlito"/>
              </a:rPr>
              <a:t>pad  </a:t>
            </a:r>
            <a:r>
              <a:rPr lang="en-US" sz="2400" dirty="0">
                <a:solidFill>
                  <a:srgbClr val="404040"/>
                </a:solidFill>
                <a:latin typeface="Abadi" panose="020B0604020104020204" pitchFamily="34" charset="0"/>
                <a:cs typeface="Carlito"/>
              </a:rPr>
              <a:t>landings.</a:t>
            </a:r>
            <a:endParaRPr lang="en-US" sz="2400" dirty="0">
              <a:latin typeface="Abadi" panose="020B0604020104020204" pitchFamily="34" charset="0"/>
              <a:cs typeface="Carlito"/>
            </a:endParaRPr>
          </a:p>
          <a:p>
            <a:pPr marL="12700" marR="561975">
              <a:lnSpc>
                <a:spcPts val="2300"/>
              </a:lnSpc>
              <a:spcBef>
                <a:spcPts val="1160"/>
              </a:spcBef>
            </a:pPr>
            <a:r>
              <a:rPr lang="en-US" sz="2400" spc="-20" dirty="0">
                <a:solidFill>
                  <a:srgbClr val="404040"/>
                </a:solidFill>
                <a:latin typeface="Abadi" panose="020B0604020104020204" pitchFamily="34" charset="0"/>
                <a:cs typeface="Carlito"/>
              </a:rPr>
              <a:t>There were </a:t>
            </a:r>
            <a:r>
              <a:rPr lang="en-US" sz="2400" dirty="0">
                <a:solidFill>
                  <a:srgbClr val="404040"/>
                </a:solidFill>
                <a:latin typeface="Abadi" panose="020B0604020104020204" pitchFamily="34" charset="0"/>
                <a:cs typeface="Carlito"/>
              </a:rPr>
              <a:t>8 </a:t>
            </a:r>
            <a:r>
              <a:rPr lang="en-US" sz="2400" spc="-5" dirty="0">
                <a:solidFill>
                  <a:srgbClr val="404040"/>
                </a:solidFill>
                <a:latin typeface="Abadi" panose="020B0604020104020204" pitchFamily="34" charset="0"/>
                <a:cs typeface="Carlito"/>
              </a:rPr>
              <a:t>successful </a:t>
            </a:r>
            <a:r>
              <a:rPr lang="en-US" sz="2400" dirty="0">
                <a:solidFill>
                  <a:srgbClr val="404040"/>
                </a:solidFill>
                <a:latin typeface="Abadi" panose="020B0604020104020204" pitchFamily="34" charset="0"/>
                <a:cs typeface="Carlito"/>
              </a:rPr>
              <a:t>landings in</a:t>
            </a:r>
            <a:r>
              <a:rPr lang="en-US" sz="2400" spc="-135" dirty="0">
                <a:solidFill>
                  <a:srgbClr val="404040"/>
                </a:solidFill>
                <a:latin typeface="Abadi" panose="020B0604020104020204" pitchFamily="34" charset="0"/>
                <a:cs typeface="Carlito"/>
              </a:rPr>
              <a:t> </a:t>
            </a:r>
            <a:r>
              <a:rPr lang="en-US" sz="2400" spc="-25" dirty="0">
                <a:solidFill>
                  <a:srgbClr val="404040"/>
                </a:solidFill>
                <a:latin typeface="Abadi" panose="020B0604020104020204" pitchFamily="34" charset="0"/>
                <a:cs typeface="Carlito"/>
              </a:rPr>
              <a:t>total  </a:t>
            </a:r>
            <a:r>
              <a:rPr lang="en-US" sz="2400" spc="-5" dirty="0">
                <a:solidFill>
                  <a:srgbClr val="404040"/>
                </a:solidFill>
                <a:latin typeface="Abadi" panose="020B0604020104020204" pitchFamily="34" charset="0"/>
                <a:cs typeface="Carlito"/>
              </a:rPr>
              <a:t>during </a:t>
            </a:r>
            <a:r>
              <a:rPr lang="en-US" sz="2400" dirty="0">
                <a:solidFill>
                  <a:srgbClr val="404040"/>
                </a:solidFill>
                <a:latin typeface="Abadi" panose="020B0604020104020204" pitchFamily="34" charset="0"/>
                <a:cs typeface="Carlito"/>
              </a:rPr>
              <a:t>this </a:t>
            </a:r>
            <a:r>
              <a:rPr lang="en-US" sz="2400" spc="-5" dirty="0">
                <a:solidFill>
                  <a:srgbClr val="404040"/>
                </a:solidFill>
                <a:latin typeface="Abadi" panose="020B0604020104020204" pitchFamily="34" charset="0"/>
                <a:cs typeface="Carlito"/>
              </a:rPr>
              <a:t>time</a:t>
            </a:r>
            <a:r>
              <a:rPr lang="en-US" sz="2400" spc="-8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period</a:t>
            </a:r>
            <a:endParaRPr lang="en-US" sz="2400" dirty="0">
              <a:latin typeface="Abadi" panose="020B0604020104020204" pitchFamily="34" charset="0"/>
              <a:cs typeface="Carlito"/>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object 5">
            <a:extLst>
              <a:ext uri="{FF2B5EF4-FFF2-40B4-BE49-F238E27FC236}">
                <a16:creationId xmlns:a16="http://schemas.microsoft.com/office/drawing/2014/main" id="{00AB3C94-44C0-C11F-2C14-17CC59A7032F}"/>
              </a:ext>
            </a:extLst>
          </p:cNvPr>
          <p:cNvSpPr/>
          <p:nvPr/>
        </p:nvSpPr>
        <p:spPr>
          <a:xfrm>
            <a:off x="2899039" y="1495178"/>
            <a:ext cx="6257544" cy="2398776"/>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54963" y="5281036"/>
            <a:ext cx="9745589" cy="1146175"/>
          </a:xfrm>
          <a:prstGeom prst="rect">
            <a:avLst/>
          </a:prstGeom>
        </p:spPr>
        <p:txBody>
          <a:bodyPr lIns="91440" tIns="45720" rIns="91440" bIns="45720" anchor="t">
            <a:normAutofit/>
          </a:bodyPr>
          <a:lstStyle/>
          <a:p>
            <a:pPr marL="12700" marR="5080">
              <a:lnSpc>
                <a:spcPts val="2290"/>
              </a:lnSpc>
              <a:spcBef>
                <a:spcPts val="270"/>
              </a:spcBef>
            </a:pPr>
            <a:r>
              <a:rPr lang="en-US" sz="2400" spc="-5" dirty="0">
                <a:solidFill>
                  <a:srgbClr val="404040"/>
                </a:solidFill>
                <a:latin typeface="Abadi" panose="020B0604020104020204" pitchFamily="34" charset="0"/>
                <a:cs typeface="Carlito"/>
              </a:rPr>
              <a:t>The left </a:t>
            </a:r>
            <a:r>
              <a:rPr lang="en-US" sz="2400" dirty="0">
                <a:solidFill>
                  <a:srgbClr val="404040"/>
                </a:solidFill>
                <a:latin typeface="Abadi" panose="020B0604020104020204" pitchFamily="34" charset="0"/>
                <a:cs typeface="Carlito"/>
              </a:rPr>
              <a:t>map </a:t>
            </a:r>
            <a:r>
              <a:rPr lang="en-US" sz="2400" spc="-15" dirty="0">
                <a:solidFill>
                  <a:srgbClr val="404040"/>
                </a:solidFill>
                <a:latin typeface="Abadi" panose="020B0604020104020204" pitchFamily="34" charset="0"/>
                <a:cs typeface="Carlito"/>
              </a:rPr>
              <a:t>shows </a:t>
            </a:r>
            <a:r>
              <a:rPr lang="en-US" sz="2400" dirty="0">
                <a:solidFill>
                  <a:srgbClr val="404040"/>
                </a:solidFill>
                <a:latin typeface="Abadi" panose="020B0604020104020204" pitchFamily="34" charset="0"/>
                <a:cs typeface="Carlito"/>
              </a:rPr>
              <a:t>all launch </a:t>
            </a:r>
            <a:r>
              <a:rPr lang="en-US" sz="2400" spc="-20" dirty="0">
                <a:solidFill>
                  <a:srgbClr val="404040"/>
                </a:solidFill>
                <a:latin typeface="Abadi" panose="020B0604020104020204" pitchFamily="34" charset="0"/>
                <a:cs typeface="Carlito"/>
              </a:rPr>
              <a:t>sites </a:t>
            </a:r>
            <a:r>
              <a:rPr lang="en-US" sz="2400" spc="-25" dirty="0">
                <a:solidFill>
                  <a:srgbClr val="404040"/>
                </a:solidFill>
                <a:latin typeface="Abadi" panose="020B0604020104020204" pitchFamily="34" charset="0"/>
                <a:cs typeface="Carlito"/>
              </a:rPr>
              <a:t>relative </a:t>
            </a:r>
            <a:r>
              <a:rPr lang="en-US" sz="2400" spc="-5" dirty="0">
                <a:solidFill>
                  <a:srgbClr val="404040"/>
                </a:solidFill>
                <a:latin typeface="Abadi" panose="020B0604020104020204" pitchFamily="34" charset="0"/>
                <a:cs typeface="Carlito"/>
              </a:rPr>
              <a:t>US </a:t>
            </a:r>
            <a:r>
              <a:rPr lang="en-US" sz="2400" dirty="0">
                <a:solidFill>
                  <a:srgbClr val="404040"/>
                </a:solidFill>
                <a:latin typeface="Abadi" panose="020B0604020104020204" pitchFamily="34" charset="0"/>
                <a:cs typeface="Carlito"/>
              </a:rPr>
              <a:t>map. </a:t>
            </a:r>
            <a:r>
              <a:rPr lang="en-US" sz="2400" spc="-5" dirty="0">
                <a:solidFill>
                  <a:srgbClr val="404040"/>
                </a:solidFill>
                <a:latin typeface="Abadi" panose="020B0604020104020204" pitchFamily="34" charset="0"/>
                <a:cs typeface="Carlito"/>
              </a:rPr>
              <a:t>The right </a:t>
            </a:r>
            <a:r>
              <a:rPr lang="en-US" sz="2400" dirty="0">
                <a:solidFill>
                  <a:srgbClr val="404040"/>
                </a:solidFill>
                <a:latin typeface="Abadi" panose="020B0604020104020204" pitchFamily="34" charset="0"/>
                <a:cs typeface="Carlito"/>
              </a:rPr>
              <a:t>map </a:t>
            </a:r>
            <a:r>
              <a:rPr lang="en-US" sz="2400" spc="-15" dirty="0">
                <a:solidFill>
                  <a:srgbClr val="404040"/>
                </a:solidFill>
                <a:latin typeface="Abadi" panose="020B0604020104020204" pitchFamily="34" charset="0"/>
                <a:cs typeface="Carlito"/>
              </a:rPr>
              <a:t>shows </a:t>
            </a:r>
            <a:r>
              <a:rPr lang="en-US" sz="2400" dirty="0">
                <a:solidFill>
                  <a:srgbClr val="404040"/>
                </a:solidFill>
                <a:latin typeface="Abadi" panose="020B0604020104020204" pitchFamily="34" charset="0"/>
                <a:cs typeface="Carlito"/>
              </a:rPr>
              <a:t>the </a:t>
            </a:r>
            <a:r>
              <a:rPr lang="en-US" sz="2400" spc="-20" dirty="0">
                <a:solidFill>
                  <a:srgbClr val="404040"/>
                </a:solidFill>
                <a:latin typeface="Abadi" panose="020B0604020104020204" pitchFamily="34" charset="0"/>
                <a:cs typeface="Carlito"/>
              </a:rPr>
              <a:t>two </a:t>
            </a:r>
            <a:r>
              <a:rPr lang="en-US" sz="2400" spc="-5" dirty="0">
                <a:solidFill>
                  <a:srgbClr val="404040"/>
                </a:solidFill>
                <a:latin typeface="Abadi" panose="020B0604020104020204" pitchFamily="34" charset="0"/>
                <a:cs typeface="Carlito"/>
              </a:rPr>
              <a:t>Florida </a:t>
            </a:r>
            <a:r>
              <a:rPr lang="en-US" sz="2400" dirty="0">
                <a:solidFill>
                  <a:srgbClr val="404040"/>
                </a:solidFill>
                <a:latin typeface="Abadi" panose="020B0604020104020204" pitchFamily="34" charset="0"/>
                <a:cs typeface="Carlito"/>
              </a:rPr>
              <a:t>launch  </a:t>
            </a:r>
            <a:r>
              <a:rPr lang="en-US" sz="2400" spc="-20" dirty="0">
                <a:solidFill>
                  <a:srgbClr val="404040"/>
                </a:solidFill>
                <a:latin typeface="Abadi" panose="020B0604020104020204" pitchFamily="34" charset="0"/>
                <a:cs typeface="Carlito"/>
              </a:rPr>
              <a:t>sites </a:t>
            </a:r>
            <a:r>
              <a:rPr lang="en-US" sz="2400" spc="-5" dirty="0">
                <a:solidFill>
                  <a:srgbClr val="404040"/>
                </a:solidFill>
                <a:latin typeface="Abadi" panose="020B0604020104020204" pitchFamily="34" charset="0"/>
                <a:cs typeface="Carlito"/>
              </a:rPr>
              <a:t>since they </a:t>
            </a:r>
            <a:r>
              <a:rPr lang="en-US" sz="2400" spc="-20" dirty="0">
                <a:solidFill>
                  <a:srgbClr val="404040"/>
                </a:solidFill>
                <a:latin typeface="Abadi" panose="020B0604020104020204" pitchFamily="34" charset="0"/>
                <a:cs typeface="Carlito"/>
              </a:rPr>
              <a:t>are </a:t>
            </a:r>
            <a:r>
              <a:rPr lang="en-US" sz="2400" spc="-15" dirty="0">
                <a:solidFill>
                  <a:srgbClr val="404040"/>
                </a:solidFill>
                <a:latin typeface="Abadi" panose="020B0604020104020204" pitchFamily="34" charset="0"/>
                <a:cs typeface="Carlito"/>
              </a:rPr>
              <a:t>very </a:t>
            </a:r>
            <a:r>
              <a:rPr lang="en-US" sz="2400" dirty="0">
                <a:solidFill>
                  <a:srgbClr val="404040"/>
                </a:solidFill>
                <a:latin typeface="Abadi" panose="020B0604020104020204" pitchFamily="34" charset="0"/>
                <a:cs typeface="Carlito"/>
              </a:rPr>
              <a:t>close </a:t>
            </a:r>
            <a:r>
              <a:rPr lang="en-US" sz="2400" spc="-20" dirty="0">
                <a:solidFill>
                  <a:srgbClr val="404040"/>
                </a:solidFill>
                <a:latin typeface="Abadi" panose="020B0604020104020204" pitchFamily="34" charset="0"/>
                <a:cs typeface="Carlito"/>
              </a:rPr>
              <a:t>to </a:t>
            </a:r>
            <a:r>
              <a:rPr lang="en-US" sz="2400" dirty="0">
                <a:solidFill>
                  <a:srgbClr val="404040"/>
                </a:solidFill>
                <a:latin typeface="Abadi" panose="020B0604020104020204" pitchFamily="34" charset="0"/>
                <a:cs typeface="Carlito"/>
              </a:rPr>
              <a:t>each </a:t>
            </a:r>
            <a:r>
              <a:rPr lang="en-US" sz="2400" spc="-65" dirty="0">
                <a:solidFill>
                  <a:srgbClr val="404040"/>
                </a:solidFill>
                <a:latin typeface="Abadi" panose="020B0604020104020204" pitchFamily="34" charset="0"/>
                <a:cs typeface="Carlito"/>
              </a:rPr>
              <a:t>other. </a:t>
            </a:r>
            <a:r>
              <a:rPr lang="en-US" sz="2400" dirty="0">
                <a:solidFill>
                  <a:srgbClr val="404040"/>
                </a:solidFill>
                <a:latin typeface="Abadi" panose="020B0604020104020204" pitchFamily="34" charset="0"/>
                <a:cs typeface="Carlito"/>
              </a:rPr>
              <a:t>All launch </a:t>
            </a:r>
            <a:r>
              <a:rPr lang="en-US" sz="2400" spc="-20" dirty="0">
                <a:solidFill>
                  <a:srgbClr val="404040"/>
                </a:solidFill>
                <a:latin typeface="Abadi" panose="020B0604020104020204" pitchFamily="34" charset="0"/>
                <a:cs typeface="Carlito"/>
              </a:rPr>
              <a:t>sites are </a:t>
            </a:r>
            <a:r>
              <a:rPr lang="en-US" sz="2400" spc="-5" dirty="0">
                <a:solidFill>
                  <a:srgbClr val="404040"/>
                </a:solidFill>
                <a:latin typeface="Abadi" panose="020B0604020104020204" pitchFamily="34" charset="0"/>
                <a:cs typeface="Carlito"/>
              </a:rPr>
              <a:t>near </a:t>
            </a:r>
            <a:r>
              <a:rPr lang="en-US" sz="2400" dirty="0">
                <a:solidFill>
                  <a:srgbClr val="404040"/>
                </a:solidFill>
                <a:latin typeface="Abadi" panose="020B0604020104020204" pitchFamily="34" charset="0"/>
                <a:cs typeface="Carlito"/>
              </a:rPr>
              <a:t>the</a:t>
            </a:r>
            <a:r>
              <a:rPr lang="en-US" sz="2400" spc="12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ocean.</a:t>
            </a:r>
            <a:endParaRPr lang="en-US" sz="2400" dirty="0">
              <a:latin typeface="Abadi" panose="020B0604020104020204" pitchFamily="34" charset="0"/>
              <a:cs typeface="Carlito"/>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a:t>
            </a:r>
          </a:p>
        </p:txBody>
      </p:sp>
      <p:sp>
        <p:nvSpPr>
          <p:cNvPr id="4" name="object 4">
            <a:extLst>
              <a:ext uri="{FF2B5EF4-FFF2-40B4-BE49-F238E27FC236}">
                <a16:creationId xmlns:a16="http://schemas.microsoft.com/office/drawing/2014/main" id="{81BD9B55-7BB1-00B2-3923-D267EE8A7634}"/>
              </a:ext>
            </a:extLst>
          </p:cNvPr>
          <p:cNvSpPr/>
          <p:nvPr/>
        </p:nvSpPr>
        <p:spPr>
          <a:xfrm>
            <a:off x="854963" y="1465289"/>
            <a:ext cx="10279380" cy="361492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160048" y="1737359"/>
            <a:ext cx="4297923" cy="4288213"/>
          </a:xfrm>
          <a:prstGeom prst="rect">
            <a:avLst/>
          </a:prstGeom>
        </p:spPr>
        <p:txBody>
          <a:bodyPr lIns="91440" tIns="45720" rIns="91440" bIns="45720" anchor="t">
            <a:normAutofit/>
          </a:bodyPr>
          <a:lstStyle/>
          <a:p>
            <a:pPr marL="12700">
              <a:lnSpc>
                <a:spcPts val="2305"/>
              </a:lnSpc>
              <a:spcBef>
                <a:spcPts val="100"/>
              </a:spcBef>
            </a:pPr>
            <a:r>
              <a:rPr lang="en-US" sz="2400" spc="-25" dirty="0">
                <a:solidFill>
                  <a:srgbClr val="404040"/>
                </a:solidFill>
                <a:latin typeface="Abadi" panose="020B0604020104020204" pitchFamily="34" charset="0"/>
                <a:cs typeface="Carlito"/>
              </a:rPr>
              <a:t>Clusters </a:t>
            </a:r>
            <a:r>
              <a:rPr lang="en-US" sz="2400" spc="-5" dirty="0">
                <a:solidFill>
                  <a:srgbClr val="404040"/>
                </a:solidFill>
                <a:latin typeface="Abadi" panose="020B0604020104020204" pitchFamily="34" charset="0"/>
                <a:cs typeface="Carlito"/>
              </a:rPr>
              <a:t>on </a:t>
            </a:r>
            <a:r>
              <a:rPr lang="en-US" sz="2400" spc="-15" dirty="0">
                <a:solidFill>
                  <a:srgbClr val="404040"/>
                </a:solidFill>
                <a:latin typeface="Abadi" panose="020B0604020104020204" pitchFamily="34" charset="0"/>
                <a:cs typeface="Carlito"/>
              </a:rPr>
              <a:t>Folium </a:t>
            </a:r>
            <a:r>
              <a:rPr lang="en-US" sz="2400" dirty="0">
                <a:solidFill>
                  <a:srgbClr val="404040"/>
                </a:solidFill>
                <a:latin typeface="Abadi" panose="020B0604020104020204" pitchFamily="34" charset="0"/>
                <a:cs typeface="Carlito"/>
              </a:rPr>
              <a:t>map </a:t>
            </a:r>
            <a:r>
              <a:rPr lang="en-US" sz="2400" spc="-5" dirty="0">
                <a:solidFill>
                  <a:srgbClr val="404040"/>
                </a:solidFill>
                <a:latin typeface="Abadi" panose="020B0604020104020204" pitchFamily="34" charset="0"/>
                <a:cs typeface="Carlito"/>
              </a:rPr>
              <a:t>can </a:t>
            </a:r>
            <a:r>
              <a:rPr lang="en-US" sz="2400" dirty="0">
                <a:solidFill>
                  <a:srgbClr val="404040"/>
                </a:solidFill>
                <a:latin typeface="Abadi" panose="020B0604020104020204" pitchFamily="34" charset="0"/>
                <a:cs typeface="Carlito"/>
              </a:rPr>
              <a:t>be </a:t>
            </a:r>
            <a:r>
              <a:rPr lang="en-US" sz="2400" spc="-20" dirty="0">
                <a:solidFill>
                  <a:srgbClr val="404040"/>
                </a:solidFill>
                <a:latin typeface="Abadi" panose="020B0604020104020204" pitchFamily="34" charset="0"/>
                <a:cs typeface="Carlito"/>
              </a:rPr>
              <a:t>clicked </a:t>
            </a:r>
            <a:r>
              <a:rPr lang="en-US" sz="2400" spc="-5" dirty="0">
                <a:solidFill>
                  <a:srgbClr val="404040"/>
                </a:solidFill>
                <a:latin typeface="Abadi" panose="020B0604020104020204" pitchFamily="34" charset="0"/>
                <a:cs typeface="Carlito"/>
              </a:rPr>
              <a:t>on </a:t>
            </a:r>
            <a:r>
              <a:rPr lang="en-US" sz="2400" spc="-20" dirty="0">
                <a:solidFill>
                  <a:srgbClr val="404040"/>
                </a:solidFill>
                <a:latin typeface="Abadi" panose="020B0604020104020204" pitchFamily="34" charset="0"/>
                <a:cs typeface="Carlito"/>
              </a:rPr>
              <a:t>to display </a:t>
            </a:r>
            <a:r>
              <a:rPr lang="en-US" sz="2400" dirty="0">
                <a:solidFill>
                  <a:srgbClr val="404040"/>
                </a:solidFill>
                <a:latin typeface="Abadi" panose="020B0604020104020204" pitchFamily="34" charset="0"/>
                <a:cs typeface="Carlito"/>
              </a:rPr>
              <a:t>each </a:t>
            </a:r>
            <a:r>
              <a:rPr lang="en-US" sz="2400" spc="-5" dirty="0">
                <a:solidFill>
                  <a:srgbClr val="404040"/>
                </a:solidFill>
                <a:latin typeface="Abadi" panose="020B0604020104020204" pitchFamily="34" charset="0"/>
                <a:cs typeface="Carlito"/>
              </a:rPr>
              <a:t>successful </a:t>
            </a:r>
            <a:r>
              <a:rPr lang="en-US" sz="2400" dirty="0">
                <a:solidFill>
                  <a:srgbClr val="404040"/>
                </a:solidFill>
                <a:latin typeface="Abadi" panose="020B0604020104020204" pitchFamily="34" charset="0"/>
                <a:cs typeface="Carlito"/>
              </a:rPr>
              <a:t>landing </a:t>
            </a:r>
            <a:r>
              <a:rPr lang="en-US" sz="2400" spc="-5" dirty="0">
                <a:solidFill>
                  <a:srgbClr val="404040"/>
                </a:solidFill>
                <a:latin typeface="Abadi" panose="020B0604020104020204" pitchFamily="34" charset="0"/>
                <a:cs typeface="Carlito"/>
              </a:rPr>
              <a:t>(green icon) </a:t>
            </a:r>
            <a:r>
              <a:rPr lang="en-US" sz="2400" dirty="0">
                <a:solidFill>
                  <a:srgbClr val="404040"/>
                </a:solidFill>
                <a:latin typeface="Abadi" panose="020B0604020104020204" pitchFamily="34" charset="0"/>
                <a:cs typeface="Carlito"/>
              </a:rPr>
              <a:t>and</a:t>
            </a:r>
            <a:r>
              <a:rPr lang="en-US" sz="2400" spc="5" dirty="0">
                <a:solidFill>
                  <a:srgbClr val="404040"/>
                </a:solidFill>
                <a:latin typeface="Abadi" panose="020B0604020104020204" pitchFamily="34" charset="0"/>
                <a:cs typeface="Carlito"/>
              </a:rPr>
              <a:t> </a:t>
            </a:r>
            <a:r>
              <a:rPr lang="en-US" sz="2400" spc="-20" dirty="0">
                <a:solidFill>
                  <a:srgbClr val="404040"/>
                </a:solidFill>
                <a:latin typeface="Abadi" panose="020B0604020104020204" pitchFamily="34" charset="0"/>
                <a:cs typeface="Carlito"/>
              </a:rPr>
              <a:t>failed</a:t>
            </a:r>
            <a:endParaRPr lang="en-US" sz="2400" dirty="0">
              <a:latin typeface="Abadi" panose="020B0604020104020204" pitchFamily="34" charset="0"/>
              <a:cs typeface="Carlito"/>
            </a:endParaRPr>
          </a:p>
          <a:p>
            <a:pPr marL="12700">
              <a:lnSpc>
                <a:spcPts val="2305"/>
              </a:lnSpc>
            </a:pPr>
            <a:r>
              <a:rPr lang="en-US" sz="2400" spc="-5" dirty="0">
                <a:solidFill>
                  <a:srgbClr val="404040"/>
                </a:solidFill>
                <a:latin typeface="Abadi" panose="020B0604020104020204" pitchFamily="34" charset="0"/>
                <a:cs typeface="Carlito"/>
              </a:rPr>
              <a:t>landing </a:t>
            </a:r>
            <a:r>
              <a:rPr lang="en-US" sz="2400" spc="-15" dirty="0">
                <a:solidFill>
                  <a:srgbClr val="404040"/>
                </a:solidFill>
                <a:latin typeface="Abadi" panose="020B0604020104020204" pitchFamily="34" charset="0"/>
                <a:cs typeface="Carlito"/>
              </a:rPr>
              <a:t>(red </a:t>
            </a:r>
            <a:r>
              <a:rPr lang="en-US" sz="2400" spc="-5" dirty="0">
                <a:solidFill>
                  <a:srgbClr val="404040"/>
                </a:solidFill>
                <a:latin typeface="Abadi" panose="020B0604020104020204" pitchFamily="34" charset="0"/>
                <a:cs typeface="Carlito"/>
              </a:rPr>
              <a:t>icon). </a:t>
            </a:r>
            <a:r>
              <a:rPr lang="en-US" sz="2400" dirty="0">
                <a:solidFill>
                  <a:srgbClr val="404040"/>
                </a:solidFill>
                <a:latin typeface="Abadi" panose="020B0604020104020204" pitchFamily="34" charset="0"/>
                <a:cs typeface="Carlito"/>
              </a:rPr>
              <a:t>In this </a:t>
            </a:r>
            <a:r>
              <a:rPr lang="en-US" sz="2400" spc="-25" dirty="0">
                <a:solidFill>
                  <a:srgbClr val="404040"/>
                </a:solidFill>
                <a:latin typeface="Abadi" panose="020B0604020104020204" pitchFamily="34" charset="0"/>
                <a:cs typeface="Carlito"/>
              </a:rPr>
              <a:t>example </a:t>
            </a:r>
            <a:r>
              <a:rPr lang="en-US" sz="2400" spc="-40" dirty="0">
                <a:solidFill>
                  <a:srgbClr val="404040"/>
                </a:solidFill>
                <a:latin typeface="Abadi" panose="020B0604020104020204" pitchFamily="34" charset="0"/>
                <a:cs typeface="Carlito"/>
              </a:rPr>
              <a:t>VAFB </a:t>
            </a:r>
            <a:r>
              <a:rPr lang="en-US" sz="2400" spc="-5" dirty="0">
                <a:solidFill>
                  <a:srgbClr val="404040"/>
                </a:solidFill>
                <a:latin typeface="Abadi" panose="020B0604020104020204" pitchFamily="34" charset="0"/>
                <a:cs typeface="Carlito"/>
              </a:rPr>
              <a:t>SLC-4E </a:t>
            </a:r>
            <a:r>
              <a:rPr lang="en-US" sz="2400" spc="-20" dirty="0">
                <a:solidFill>
                  <a:srgbClr val="404040"/>
                </a:solidFill>
                <a:latin typeface="Abadi" panose="020B0604020104020204" pitchFamily="34" charset="0"/>
                <a:cs typeface="Carlito"/>
              </a:rPr>
              <a:t>shows </a:t>
            </a:r>
            <a:r>
              <a:rPr lang="en-US" sz="2400" dirty="0">
                <a:solidFill>
                  <a:srgbClr val="404040"/>
                </a:solidFill>
                <a:latin typeface="Abadi" panose="020B0604020104020204" pitchFamily="34" charset="0"/>
                <a:cs typeface="Carlito"/>
              </a:rPr>
              <a:t>4 </a:t>
            </a:r>
            <a:r>
              <a:rPr lang="en-US" sz="2400" spc="-5" dirty="0">
                <a:solidFill>
                  <a:srgbClr val="404040"/>
                </a:solidFill>
                <a:latin typeface="Abadi" panose="020B0604020104020204" pitchFamily="34" charset="0"/>
                <a:cs typeface="Carlito"/>
              </a:rPr>
              <a:t>successful landings </a:t>
            </a:r>
            <a:r>
              <a:rPr lang="en-US" sz="2400" dirty="0">
                <a:solidFill>
                  <a:srgbClr val="404040"/>
                </a:solidFill>
                <a:latin typeface="Abadi" panose="020B0604020104020204" pitchFamily="34" charset="0"/>
                <a:cs typeface="Carlito"/>
              </a:rPr>
              <a:t>and 6 </a:t>
            </a:r>
            <a:r>
              <a:rPr lang="en-US" sz="2400" spc="-20" dirty="0">
                <a:solidFill>
                  <a:srgbClr val="404040"/>
                </a:solidFill>
                <a:latin typeface="Abadi" panose="020B0604020104020204" pitchFamily="34" charset="0"/>
                <a:cs typeface="Carlito"/>
              </a:rPr>
              <a:t>failed</a:t>
            </a:r>
            <a:r>
              <a:rPr lang="en-US" sz="2400" spc="-6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landings.</a:t>
            </a:r>
            <a:endParaRPr lang="en-US" sz="2400" dirty="0">
              <a:latin typeface="Abadi" panose="020B0604020104020204" pitchFamily="34" charset="0"/>
              <a:cs typeface="Carlito"/>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 Coded Launch Marker</a:t>
            </a:r>
          </a:p>
        </p:txBody>
      </p:sp>
      <p:sp>
        <p:nvSpPr>
          <p:cNvPr id="2" name="object 4">
            <a:extLst>
              <a:ext uri="{FF2B5EF4-FFF2-40B4-BE49-F238E27FC236}">
                <a16:creationId xmlns:a16="http://schemas.microsoft.com/office/drawing/2014/main" id="{EB4F0413-3D47-E65E-F1B6-2A0BD06D3EF3}"/>
              </a:ext>
            </a:extLst>
          </p:cNvPr>
          <p:cNvSpPr/>
          <p:nvPr/>
        </p:nvSpPr>
        <p:spPr>
          <a:xfrm>
            <a:off x="770010" y="1529969"/>
            <a:ext cx="6011789" cy="449560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42372" y="4949605"/>
            <a:ext cx="10515600" cy="1286132"/>
          </a:xfrm>
          <a:prstGeom prst="rect">
            <a:avLst/>
          </a:prstGeom>
        </p:spPr>
        <p:txBody>
          <a:bodyPr lIns="91440" tIns="45720" rIns="91440" bIns="45720" anchor="t">
            <a:normAutofit/>
          </a:bodyPr>
          <a:lstStyle/>
          <a:p>
            <a:pPr marL="12700" marR="5080" algn="just">
              <a:lnSpc>
                <a:spcPct val="80000"/>
              </a:lnSpc>
              <a:spcBef>
                <a:spcPts val="585"/>
              </a:spcBef>
            </a:pPr>
            <a:r>
              <a:rPr lang="en-US" sz="2000" spc="-5" dirty="0">
                <a:solidFill>
                  <a:srgbClr val="404040"/>
                </a:solidFill>
                <a:latin typeface="Abadi" panose="020B0604020104020204" pitchFamily="34" charset="0"/>
                <a:cs typeface="Carlito"/>
              </a:rPr>
              <a:t>Using </a:t>
            </a:r>
            <a:r>
              <a:rPr lang="en-US" sz="2000" spc="-10" dirty="0">
                <a:solidFill>
                  <a:srgbClr val="404040"/>
                </a:solidFill>
                <a:latin typeface="Abadi" panose="020B0604020104020204" pitchFamily="34" charset="0"/>
                <a:cs typeface="Carlito"/>
              </a:rPr>
              <a:t>KSC </a:t>
            </a:r>
            <a:r>
              <a:rPr lang="en-US" sz="2000" spc="-15" dirty="0">
                <a:solidFill>
                  <a:srgbClr val="404040"/>
                </a:solidFill>
                <a:latin typeface="Abadi" panose="020B0604020104020204" pitchFamily="34" charset="0"/>
                <a:cs typeface="Carlito"/>
              </a:rPr>
              <a:t>LC-39A </a:t>
            </a:r>
            <a:r>
              <a:rPr lang="en-US" sz="2000" dirty="0">
                <a:solidFill>
                  <a:srgbClr val="404040"/>
                </a:solidFill>
                <a:latin typeface="Abadi" panose="020B0604020104020204" pitchFamily="34" charset="0"/>
                <a:cs typeface="Carlito"/>
              </a:rPr>
              <a:t>as an </a:t>
            </a:r>
            <a:r>
              <a:rPr lang="en-US" sz="2000" spc="-25" dirty="0">
                <a:solidFill>
                  <a:srgbClr val="404040"/>
                </a:solidFill>
                <a:latin typeface="Abadi" panose="020B0604020104020204" pitchFamily="34" charset="0"/>
                <a:cs typeface="Carlito"/>
              </a:rPr>
              <a:t>example, </a:t>
            </a:r>
            <a:r>
              <a:rPr lang="en-US" sz="2000" dirty="0">
                <a:solidFill>
                  <a:srgbClr val="404040"/>
                </a:solidFill>
                <a:latin typeface="Abadi" panose="020B0604020104020204" pitchFamily="34" charset="0"/>
                <a:cs typeface="Carlito"/>
              </a:rPr>
              <a:t>launch </a:t>
            </a:r>
            <a:r>
              <a:rPr lang="en-US" sz="2000" spc="-15" dirty="0">
                <a:solidFill>
                  <a:srgbClr val="404040"/>
                </a:solidFill>
                <a:latin typeface="Abadi" panose="020B0604020104020204" pitchFamily="34" charset="0"/>
                <a:cs typeface="Carlito"/>
              </a:rPr>
              <a:t>sites are </a:t>
            </a:r>
            <a:r>
              <a:rPr lang="en-US" sz="2000" spc="-10" dirty="0">
                <a:solidFill>
                  <a:srgbClr val="404040"/>
                </a:solidFill>
                <a:latin typeface="Abadi" panose="020B0604020104020204" pitchFamily="34" charset="0"/>
                <a:cs typeface="Carlito"/>
              </a:rPr>
              <a:t>very </a:t>
            </a:r>
            <a:r>
              <a:rPr lang="en-US" sz="2000" spc="-5" dirty="0">
                <a:solidFill>
                  <a:srgbClr val="404040"/>
                </a:solidFill>
                <a:latin typeface="Abadi" panose="020B0604020104020204" pitchFamily="34" charset="0"/>
                <a:cs typeface="Carlito"/>
              </a:rPr>
              <a:t>close </a:t>
            </a:r>
            <a:r>
              <a:rPr lang="en-US" sz="2000" spc="-25" dirty="0">
                <a:solidFill>
                  <a:srgbClr val="404040"/>
                </a:solidFill>
                <a:latin typeface="Abadi" panose="020B0604020104020204" pitchFamily="34" charset="0"/>
                <a:cs typeface="Carlito"/>
              </a:rPr>
              <a:t>to </a:t>
            </a:r>
            <a:r>
              <a:rPr lang="en-US" sz="2000" spc="-35" dirty="0">
                <a:solidFill>
                  <a:srgbClr val="404040"/>
                </a:solidFill>
                <a:latin typeface="Abadi" panose="020B0604020104020204" pitchFamily="34" charset="0"/>
                <a:cs typeface="Carlito"/>
              </a:rPr>
              <a:t>railways </a:t>
            </a:r>
            <a:r>
              <a:rPr lang="en-US" sz="2000" spc="-25" dirty="0">
                <a:solidFill>
                  <a:srgbClr val="404040"/>
                </a:solidFill>
                <a:latin typeface="Abadi" panose="020B0604020104020204" pitchFamily="34" charset="0"/>
                <a:cs typeface="Carlito"/>
              </a:rPr>
              <a:t>for </a:t>
            </a:r>
            <a:r>
              <a:rPr lang="en-US" sz="2000" spc="-20" dirty="0">
                <a:solidFill>
                  <a:srgbClr val="404040"/>
                </a:solidFill>
                <a:latin typeface="Abadi" panose="020B0604020104020204" pitchFamily="34" charset="0"/>
                <a:cs typeface="Carlito"/>
              </a:rPr>
              <a:t>large </a:t>
            </a:r>
            <a:r>
              <a:rPr lang="en-US" sz="2000" spc="-5" dirty="0">
                <a:solidFill>
                  <a:srgbClr val="404040"/>
                </a:solidFill>
                <a:latin typeface="Abadi" panose="020B0604020104020204" pitchFamily="34" charset="0"/>
                <a:cs typeface="Carlito"/>
              </a:rPr>
              <a:t>part and supply  </a:t>
            </a:r>
            <a:r>
              <a:rPr lang="en-US" sz="2000" spc="-10" dirty="0">
                <a:solidFill>
                  <a:srgbClr val="404040"/>
                </a:solidFill>
                <a:latin typeface="Abadi" panose="020B0604020104020204" pitchFamily="34" charset="0"/>
                <a:cs typeface="Carlito"/>
              </a:rPr>
              <a:t>transportation. </a:t>
            </a:r>
            <a:r>
              <a:rPr lang="en-US" sz="2000" spc="-5" dirty="0">
                <a:solidFill>
                  <a:srgbClr val="404040"/>
                </a:solidFill>
                <a:latin typeface="Abadi" panose="020B0604020104020204" pitchFamily="34" charset="0"/>
                <a:cs typeface="Carlito"/>
              </a:rPr>
              <a:t>Launch </a:t>
            </a:r>
            <a:r>
              <a:rPr lang="en-US" sz="2000" spc="-15" dirty="0">
                <a:solidFill>
                  <a:srgbClr val="404040"/>
                </a:solidFill>
                <a:latin typeface="Abadi" panose="020B0604020104020204" pitchFamily="34" charset="0"/>
                <a:cs typeface="Carlito"/>
              </a:rPr>
              <a:t>sites are </a:t>
            </a:r>
            <a:r>
              <a:rPr lang="en-US" sz="2000" dirty="0">
                <a:solidFill>
                  <a:srgbClr val="404040"/>
                </a:solidFill>
                <a:latin typeface="Abadi" panose="020B0604020104020204" pitchFamily="34" charset="0"/>
                <a:cs typeface="Carlito"/>
              </a:rPr>
              <a:t>close </a:t>
            </a:r>
            <a:r>
              <a:rPr lang="en-US" sz="2000" spc="-20" dirty="0">
                <a:solidFill>
                  <a:srgbClr val="404040"/>
                </a:solidFill>
                <a:latin typeface="Abadi" panose="020B0604020104020204" pitchFamily="34" charset="0"/>
                <a:cs typeface="Carlito"/>
              </a:rPr>
              <a:t>to </a:t>
            </a:r>
            <a:r>
              <a:rPr lang="en-US" sz="2000" spc="-25" dirty="0">
                <a:solidFill>
                  <a:srgbClr val="404040"/>
                </a:solidFill>
                <a:latin typeface="Abadi" panose="020B0604020104020204" pitchFamily="34" charset="0"/>
                <a:cs typeface="Carlito"/>
              </a:rPr>
              <a:t>highways </a:t>
            </a:r>
            <a:r>
              <a:rPr lang="en-US" sz="2000" spc="-30" dirty="0">
                <a:solidFill>
                  <a:srgbClr val="404040"/>
                </a:solidFill>
                <a:latin typeface="Abadi" panose="020B0604020104020204" pitchFamily="34" charset="0"/>
                <a:cs typeface="Carlito"/>
              </a:rPr>
              <a:t>for </a:t>
            </a:r>
            <a:r>
              <a:rPr lang="en-US" sz="2000" spc="-5" dirty="0">
                <a:solidFill>
                  <a:srgbClr val="404040"/>
                </a:solidFill>
                <a:latin typeface="Abadi" panose="020B0604020104020204" pitchFamily="34" charset="0"/>
                <a:cs typeface="Carlito"/>
              </a:rPr>
              <a:t>human </a:t>
            </a:r>
            <a:r>
              <a:rPr lang="en-US" sz="2000" dirty="0">
                <a:solidFill>
                  <a:srgbClr val="404040"/>
                </a:solidFill>
                <a:latin typeface="Abadi" panose="020B0604020104020204" pitchFamily="34" charset="0"/>
                <a:cs typeface="Carlito"/>
              </a:rPr>
              <a:t>and </a:t>
            </a:r>
            <a:r>
              <a:rPr lang="en-US" sz="2000" spc="-10" dirty="0">
                <a:solidFill>
                  <a:srgbClr val="404040"/>
                </a:solidFill>
                <a:latin typeface="Abadi" panose="020B0604020104020204" pitchFamily="34" charset="0"/>
                <a:cs typeface="Carlito"/>
              </a:rPr>
              <a:t>supply transport. Launch </a:t>
            </a:r>
            <a:r>
              <a:rPr lang="en-US" sz="2000" spc="-15" dirty="0">
                <a:solidFill>
                  <a:srgbClr val="404040"/>
                </a:solidFill>
                <a:latin typeface="Abadi" panose="020B0604020104020204" pitchFamily="34" charset="0"/>
                <a:cs typeface="Carlito"/>
              </a:rPr>
              <a:t>sites  </a:t>
            </a:r>
            <a:r>
              <a:rPr lang="en-US" sz="2000" spc="-20" dirty="0">
                <a:solidFill>
                  <a:srgbClr val="404040"/>
                </a:solidFill>
                <a:latin typeface="Abadi" panose="020B0604020104020204" pitchFamily="34" charset="0"/>
                <a:cs typeface="Carlito"/>
              </a:rPr>
              <a:t>are </a:t>
            </a:r>
            <a:r>
              <a:rPr lang="en-US" sz="2000" spc="-5" dirty="0">
                <a:solidFill>
                  <a:srgbClr val="404040"/>
                </a:solidFill>
                <a:latin typeface="Abadi" panose="020B0604020104020204" pitchFamily="34" charset="0"/>
                <a:cs typeface="Carlito"/>
              </a:rPr>
              <a:t>also </a:t>
            </a:r>
            <a:r>
              <a:rPr lang="en-US" sz="2000" dirty="0">
                <a:solidFill>
                  <a:srgbClr val="404040"/>
                </a:solidFill>
                <a:latin typeface="Abadi" panose="020B0604020104020204" pitchFamily="34" charset="0"/>
                <a:cs typeface="Carlito"/>
              </a:rPr>
              <a:t>close </a:t>
            </a:r>
            <a:r>
              <a:rPr lang="en-US" sz="2000" spc="-15" dirty="0">
                <a:solidFill>
                  <a:srgbClr val="404040"/>
                </a:solidFill>
                <a:latin typeface="Abadi" panose="020B0604020104020204" pitchFamily="34" charset="0"/>
                <a:cs typeface="Carlito"/>
              </a:rPr>
              <a:t>to </a:t>
            </a:r>
            <a:r>
              <a:rPr lang="en-US" sz="2000" spc="-10" dirty="0">
                <a:solidFill>
                  <a:srgbClr val="404040"/>
                </a:solidFill>
                <a:latin typeface="Abadi" panose="020B0604020104020204" pitchFamily="34" charset="0"/>
                <a:cs typeface="Carlito"/>
              </a:rPr>
              <a:t>coasts </a:t>
            </a:r>
            <a:r>
              <a:rPr lang="en-US" sz="2000" spc="-5" dirty="0">
                <a:solidFill>
                  <a:srgbClr val="404040"/>
                </a:solidFill>
                <a:latin typeface="Abadi" panose="020B0604020104020204" pitchFamily="34" charset="0"/>
                <a:cs typeface="Carlito"/>
              </a:rPr>
              <a:t>and </a:t>
            </a:r>
            <a:r>
              <a:rPr lang="en-US" sz="2000" spc="-20" dirty="0">
                <a:solidFill>
                  <a:srgbClr val="404040"/>
                </a:solidFill>
                <a:latin typeface="Abadi" panose="020B0604020104020204" pitchFamily="34" charset="0"/>
                <a:cs typeface="Carlito"/>
              </a:rPr>
              <a:t>relatively </a:t>
            </a:r>
            <a:r>
              <a:rPr lang="en-US" sz="2000" spc="-25" dirty="0">
                <a:solidFill>
                  <a:srgbClr val="404040"/>
                </a:solidFill>
                <a:latin typeface="Abadi" panose="020B0604020104020204" pitchFamily="34" charset="0"/>
                <a:cs typeface="Carlito"/>
              </a:rPr>
              <a:t>far from </a:t>
            </a:r>
            <a:r>
              <a:rPr lang="en-US" sz="2000" spc="-5" dirty="0">
                <a:solidFill>
                  <a:srgbClr val="404040"/>
                </a:solidFill>
                <a:latin typeface="Abadi" panose="020B0604020104020204" pitchFamily="34" charset="0"/>
                <a:cs typeface="Carlito"/>
              </a:rPr>
              <a:t>cities so </a:t>
            </a:r>
            <a:r>
              <a:rPr lang="en-US" sz="2000" spc="-10" dirty="0">
                <a:solidFill>
                  <a:srgbClr val="404040"/>
                </a:solidFill>
                <a:latin typeface="Abadi" panose="020B0604020104020204" pitchFamily="34" charset="0"/>
                <a:cs typeface="Carlito"/>
              </a:rPr>
              <a:t>that </a:t>
            </a:r>
            <a:r>
              <a:rPr lang="en-US" sz="2000" spc="-5" dirty="0">
                <a:solidFill>
                  <a:srgbClr val="404040"/>
                </a:solidFill>
                <a:latin typeface="Abadi" panose="020B0604020104020204" pitchFamily="34" charset="0"/>
                <a:cs typeface="Carlito"/>
              </a:rPr>
              <a:t>launch </a:t>
            </a:r>
            <a:r>
              <a:rPr lang="en-US" sz="2000" spc="-20" dirty="0">
                <a:solidFill>
                  <a:srgbClr val="404040"/>
                </a:solidFill>
                <a:latin typeface="Abadi" panose="020B0604020104020204" pitchFamily="34" charset="0"/>
                <a:cs typeface="Carlito"/>
              </a:rPr>
              <a:t>failures </a:t>
            </a:r>
            <a:r>
              <a:rPr lang="en-US" sz="2000" spc="-5" dirty="0">
                <a:solidFill>
                  <a:srgbClr val="404040"/>
                </a:solidFill>
                <a:latin typeface="Abadi" panose="020B0604020104020204" pitchFamily="34" charset="0"/>
                <a:cs typeface="Carlito"/>
              </a:rPr>
              <a:t>can land in the sea </a:t>
            </a:r>
            <a:r>
              <a:rPr lang="en-US" sz="2000" spc="-40" dirty="0">
                <a:solidFill>
                  <a:srgbClr val="404040"/>
                </a:solidFill>
                <a:latin typeface="Abadi" panose="020B0604020104020204" pitchFamily="34" charset="0"/>
                <a:cs typeface="Carlito"/>
              </a:rPr>
              <a:t>to  </a:t>
            </a:r>
            <a:r>
              <a:rPr lang="en-US" sz="2000" spc="-25" dirty="0">
                <a:solidFill>
                  <a:srgbClr val="404040"/>
                </a:solidFill>
                <a:latin typeface="Abadi" panose="020B0604020104020204" pitchFamily="34" charset="0"/>
                <a:cs typeface="Carlito"/>
              </a:rPr>
              <a:t>avoid </a:t>
            </a:r>
            <a:r>
              <a:rPr lang="en-US" sz="2000" spc="-40" dirty="0">
                <a:solidFill>
                  <a:srgbClr val="404040"/>
                </a:solidFill>
                <a:latin typeface="Abadi" panose="020B0604020104020204" pitchFamily="34" charset="0"/>
                <a:cs typeface="Carlito"/>
              </a:rPr>
              <a:t>rockets </a:t>
            </a:r>
            <a:r>
              <a:rPr lang="en-US" sz="2000" spc="-10" dirty="0">
                <a:solidFill>
                  <a:srgbClr val="404040"/>
                </a:solidFill>
                <a:latin typeface="Abadi" panose="020B0604020104020204" pitchFamily="34" charset="0"/>
                <a:cs typeface="Carlito"/>
              </a:rPr>
              <a:t>falling </a:t>
            </a:r>
            <a:r>
              <a:rPr lang="en-US" sz="2000" spc="-5" dirty="0">
                <a:solidFill>
                  <a:srgbClr val="404040"/>
                </a:solidFill>
                <a:latin typeface="Abadi" panose="020B0604020104020204" pitchFamily="34" charset="0"/>
                <a:cs typeface="Carlito"/>
              </a:rPr>
              <a:t>on densely </a:t>
            </a:r>
            <a:r>
              <a:rPr lang="en-US" sz="2000" spc="-20" dirty="0">
                <a:solidFill>
                  <a:srgbClr val="404040"/>
                </a:solidFill>
                <a:latin typeface="Abadi" panose="020B0604020104020204" pitchFamily="34" charset="0"/>
                <a:cs typeface="Carlito"/>
              </a:rPr>
              <a:t>populated</a:t>
            </a:r>
            <a:r>
              <a:rPr lang="en-US" sz="2000" spc="-30" dirty="0">
                <a:solidFill>
                  <a:srgbClr val="404040"/>
                </a:solidFill>
                <a:latin typeface="Abadi" panose="020B0604020104020204" pitchFamily="34" charset="0"/>
                <a:cs typeface="Carlito"/>
              </a:rPr>
              <a:t> </a:t>
            </a:r>
            <a:r>
              <a:rPr lang="en-US" sz="2000" spc="-5" dirty="0">
                <a:solidFill>
                  <a:srgbClr val="404040"/>
                </a:solidFill>
                <a:latin typeface="Abadi" panose="020B0604020104020204" pitchFamily="34" charset="0"/>
                <a:cs typeface="Carlito"/>
              </a:rPr>
              <a:t>areas.</a:t>
            </a:r>
            <a:endParaRPr lang="en-US" sz="2000" dirty="0">
              <a:latin typeface="Abadi" panose="020B0604020104020204" pitchFamily="34" charset="0"/>
              <a:cs typeface="Carlito"/>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Key Location Proximities</a:t>
            </a:r>
          </a:p>
        </p:txBody>
      </p:sp>
      <p:sp>
        <p:nvSpPr>
          <p:cNvPr id="2" name="object 4">
            <a:extLst>
              <a:ext uri="{FF2B5EF4-FFF2-40B4-BE49-F238E27FC236}">
                <a16:creationId xmlns:a16="http://schemas.microsoft.com/office/drawing/2014/main" id="{B64756E9-E3AE-879F-1144-866DC7EF45DA}"/>
              </a:ext>
            </a:extLst>
          </p:cNvPr>
          <p:cNvSpPr/>
          <p:nvPr/>
        </p:nvSpPr>
        <p:spPr>
          <a:xfrm>
            <a:off x="770011" y="1563624"/>
            <a:ext cx="10515600" cy="1723643"/>
          </a:xfrm>
          <a:prstGeom prst="rect">
            <a:avLst/>
          </a:prstGeom>
          <a:blipFill>
            <a:blip r:embed="rId3" cstate="print"/>
            <a:stretch>
              <a:fillRect/>
            </a:stretch>
          </a:blipFill>
        </p:spPr>
        <p:txBody>
          <a:bodyPr wrap="square" lIns="0" tIns="0" rIns="0" bIns="0" rtlCol="0"/>
          <a:lstStyle/>
          <a:p>
            <a:endParaRPr/>
          </a:p>
        </p:txBody>
      </p:sp>
      <p:grpSp>
        <p:nvGrpSpPr>
          <p:cNvPr id="4" name="object 5">
            <a:extLst>
              <a:ext uri="{FF2B5EF4-FFF2-40B4-BE49-F238E27FC236}">
                <a16:creationId xmlns:a16="http://schemas.microsoft.com/office/drawing/2014/main" id="{D04B2D9D-BCB5-48C3-7D75-E0F6B709F4EA}"/>
              </a:ext>
            </a:extLst>
          </p:cNvPr>
          <p:cNvGrpSpPr/>
          <p:nvPr/>
        </p:nvGrpSpPr>
        <p:grpSpPr>
          <a:xfrm>
            <a:off x="770011" y="3293488"/>
            <a:ext cx="10515600" cy="1562100"/>
            <a:chOff x="2802635" y="3552444"/>
            <a:chExt cx="7505700" cy="1562100"/>
          </a:xfrm>
        </p:grpSpPr>
        <p:sp>
          <p:nvSpPr>
            <p:cNvPr id="6" name="object 6">
              <a:extLst>
                <a:ext uri="{FF2B5EF4-FFF2-40B4-BE49-F238E27FC236}">
                  <a16:creationId xmlns:a16="http://schemas.microsoft.com/office/drawing/2014/main" id="{24E3018A-9BE2-B64C-CD83-E9A9C892FB0D}"/>
                </a:ext>
              </a:extLst>
            </p:cNvPr>
            <p:cNvSpPr/>
            <p:nvPr/>
          </p:nvSpPr>
          <p:spPr>
            <a:xfrm>
              <a:off x="2802635" y="3552444"/>
              <a:ext cx="3409188" cy="1514855"/>
            </a:xfrm>
            <a:prstGeom prst="rect">
              <a:avLst/>
            </a:prstGeom>
            <a:blipFill>
              <a:blip r:embed="rId4" cstate="print"/>
              <a:stretch>
                <a:fillRect/>
              </a:stretch>
            </a:blipFill>
          </p:spPr>
          <p:txBody>
            <a:bodyPr wrap="square" lIns="0" tIns="0" rIns="0" bIns="0" rtlCol="0"/>
            <a:lstStyle/>
            <a:p>
              <a:endParaRPr dirty="0"/>
            </a:p>
          </p:txBody>
        </p:sp>
        <p:sp>
          <p:nvSpPr>
            <p:cNvPr id="7" name="object 7">
              <a:extLst>
                <a:ext uri="{FF2B5EF4-FFF2-40B4-BE49-F238E27FC236}">
                  <a16:creationId xmlns:a16="http://schemas.microsoft.com/office/drawing/2014/main" id="{40C4DE9B-FA67-B122-05A9-A0CD3B4EBE60}"/>
                </a:ext>
              </a:extLst>
            </p:cNvPr>
            <p:cNvSpPr/>
            <p:nvPr/>
          </p:nvSpPr>
          <p:spPr>
            <a:xfrm>
              <a:off x="6211823" y="3552444"/>
              <a:ext cx="4096512" cy="1562099"/>
            </a:xfrm>
            <a:prstGeom prst="rect">
              <a:avLst/>
            </a:prstGeom>
            <a:blipFill>
              <a:blip r:embed="rId5"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925852" y="1825625"/>
            <a:ext cx="5577839" cy="3721735"/>
          </a:xfrm>
          <a:prstGeom prst="rect">
            <a:avLst/>
          </a:prstGeom>
        </p:spPr>
        <p:txBody>
          <a:bodyPr lIns="91440" tIns="45720" rIns="91440" bIns="45720" anchor="t">
            <a:normAutofit/>
          </a:bodyPr>
          <a:lstStyle/>
          <a:p>
            <a:pPr marL="12700" marR="5080">
              <a:lnSpc>
                <a:spcPct val="90000"/>
              </a:lnSpc>
              <a:spcBef>
                <a:spcPts val="340"/>
              </a:spcBef>
            </a:pPr>
            <a:r>
              <a:rPr lang="en-US" sz="2400" spc="-5" dirty="0">
                <a:solidFill>
                  <a:srgbClr val="404040"/>
                </a:solidFill>
                <a:latin typeface="Abadi" panose="020B0604020104020204" pitchFamily="34" charset="0"/>
                <a:cs typeface="Carlito"/>
              </a:rPr>
              <a:t>This is </a:t>
            </a:r>
            <a:r>
              <a:rPr lang="en-US" sz="2400" dirty="0">
                <a:solidFill>
                  <a:srgbClr val="404040"/>
                </a:solidFill>
                <a:latin typeface="Abadi" panose="020B0604020104020204" pitchFamily="34" charset="0"/>
                <a:cs typeface="Carlito"/>
              </a:rPr>
              <a:t>the </a:t>
            </a:r>
            <a:r>
              <a:rPr lang="en-US" sz="2400" spc="-5" dirty="0">
                <a:solidFill>
                  <a:srgbClr val="404040"/>
                </a:solidFill>
                <a:latin typeface="Abadi" panose="020B0604020104020204" pitchFamily="34" charset="0"/>
                <a:cs typeface="Carlito"/>
              </a:rPr>
              <a:t>distribution of successful </a:t>
            </a:r>
            <a:r>
              <a:rPr lang="en-US" sz="2400" dirty="0">
                <a:solidFill>
                  <a:srgbClr val="404040"/>
                </a:solidFill>
                <a:latin typeface="Abadi" panose="020B0604020104020204" pitchFamily="34" charset="0"/>
                <a:cs typeface="Carlito"/>
              </a:rPr>
              <a:t>landings </a:t>
            </a:r>
            <a:r>
              <a:rPr lang="en-US" sz="2400" spc="-20" dirty="0">
                <a:solidFill>
                  <a:srgbClr val="404040"/>
                </a:solidFill>
                <a:latin typeface="Abadi" panose="020B0604020104020204" pitchFamily="34" charset="0"/>
                <a:cs typeface="Carlito"/>
              </a:rPr>
              <a:t>across </a:t>
            </a:r>
            <a:r>
              <a:rPr lang="en-US" sz="2400" dirty="0">
                <a:solidFill>
                  <a:srgbClr val="404040"/>
                </a:solidFill>
                <a:latin typeface="Abadi" panose="020B0604020104020204" pitchFamily="34" charset="0"/>
                <a:cs typeface="Carlito"/>
              </a:rPr>
              <a:t>all launch </a:t>
            </a:r>
            <a:r>
              <a:rPr lang="en-US" sz="2400" spc="-20" dirty="0">
                <a:solidFill>
                  <a:srgbClr val="404040"/>
                </a:solidFill>
                <a:latin typeface="Abadi" panose="020B0604020104020204" pitchFamily="34" charset="0"/>
                <a:cs typeface="Carlito"/>
              </a:rPr>
              <a:t>sites. </a:t>
            </a:r>
            <a:r>
              <a:rPr lang="en-US" sz="2400" spc="-5" dirty="0">
                <a:solidFill>
                  <a:srgbClr val="404040"/>
                </a:solidFill>
                <a:latin typeface="Abadi" panose="020B0604020104020204" pitchFamily="34" charset="0"/>
                <a:cs typeface="Carlito"/>
              </a:rPr>
              <a:t>CCAFS </a:t>
            </a:r>
            <a:r>
              <a:rPr lang="en-US" sz="2400" spc="-10" dirty="0">
                <a:solidFill>
                  <a:srgbClr val="404040"/>
                </a:solidFill>
                <a:latin typeface="Abadi" panose="020B0604020104020204" pitchFamily="34" charset="0"/>
                <a:cs typeface="Carlito"/>
              </a:rPr>
              <a:t>LC-40 </a:t>
            </a:r>
            <a:r>
              <a:rPr lang="en-US" sz="2400" spc="-5" dirty="0">
                <a:solidFill>
                  <a:srgbClr val="404040"/>
                </a:solidFill>
                <a:latin typeface="Abadi" panose="020B0604020104020204" pitchFamily="34" charset="0"/>
                <a:cs typeface="Carlito"/>
              </a:rPr>
              <a:t>is </a:t>
            </a:r>
            <a:r>
              <a:rPr lang="en-US" sz="2400" dirty="0">
                <a:solidFill>
                  <a:srgbClr val="404040"/>
                </a:solidFill>
                <a:latin typeface="Abadi" panose="020B0604020104020204" pitchFamily="34" charset="0"/>
                <a:cs typeface="Carlito"/>
              </a:rPr>
              <a:t>the </a:t>
            </a:r>
            <a:r>
              <a:rPr lang="en-US" sz="2400" spc="-5" dirty="0">
                <a:solidFill>
                  <a:srgbClr val="404040"/>
                </a:solidFill>
                <a:latin typeface="Abadi" panose="020B0604020104020204" pitchFamily="34" charset="0"/>
                <a:cs typeface="Carlito"/>
              </a:rPr>
              <a:t>old name of  CCAFS SLC-40 </a:t>
            </a:r>
            <a:r>
              <a:rPr lang="en-US" sz="2400" dirty="0">
                <a:solidFill>
                  <a:srgbClr val="404040"/>
                </a:solidFill>
                <a:latin typeface="Abadi" panose="020B0604020104020204" pitchFamily="34" charset="0"/>
                <a:cs typeface="Carlito"/>
              </a:rPr>
              <a:t>so </a:t>
            </a:r>
            <a:r>
              <a:rPr lang="en-US" sz="2400" spc="-5" dirty="0">
                <a:solidFill>
                  <a:srgbClr val="404040"/>
                </a:solidFill>
                <a:latin typeface="Abadi" panose="020B0604020104020204" pitchFamily="34" charset="0"/>
                <a:cs typeface="Carlito"/>
              </a:rPr>
              <a:t>CCAFS </a:t>
            </a:r>
            <a:r>
              <a:rPr lang="en-US" sz="2400" dirty="0">
                <a:solidFill>
                  <a:srgbClr val="404040"/>
                </a:solidFill>
                <a:latin typeface="Abadi" panose="020B0604020104020204" pitchFamily="34" charset="0"/>
                <a:cs typeface="Carlito"/>
              </a:rPr>
              <a:t>and </a:t>
            </a:r>
            <a:r>
              <a:rPr lang="en-US" sz="2400" spc="-5" dirty="0">
                <a:solidFill>
                  <a:srgbClr val="404040"/>
                </a:solidFill>
                <a:latin typeface="Abadi" panose="020B0604020104020204" pitchFamily="34" charset="0"/>
                <a:cs typeface="Carlito"/>
              </a:rPr>
              <a:t>KSC </a:t>
            </a:r>
            <a:r>
              <a:rPr lang="en-US" sz="2400" spc="-35" dirty="0">
                <a:solidFill>
                  <a:srgbClr val="404040"/>
                </a:solidFill>
                <a:latin typeface="Abadi" panose="020B0604020104020204" pitchFamily="34" charset="0"/>
                <a:cs typeface="Carlito"/>
              </a:rPr>
              <a:t>have </a:t>
            </a:r>
            <a:r>
              <a:rPr lang="en-US" sz="2400" dirty="0">
                <a:solidFill>
                  <a:srgbClr val="404040"/>
                </a:solidFill>
                <a:latin typeface="Abadi" panose="020B0604020104020204" pitchFamily="34" charset="0"/>
                <a:cs typeface="Carlito"/>
              </a:rPr>
              <a:t>the </a:t>
            </a:r>
            <a:r>
              <a:rPr lang="en-US" sz="2400" spc="-5" dirty="0">
                <a:solidFill>
                  <a:srgbClr val="404040"/>
                </a:solidFill>
                <a:latin typeface="Abadi" panose="020B0604020104020204" pitchFamily="34" charset="0"/>
                <a:cs typeface="Carlito"/>
              </a:rPr>
              <a:t>same amount </a:t>
            </a:r>
            <a:r>
              <a:rPr lang="en-US" sz="2400" dirty="0">
                <a:solidFill>
                  <a:srgbClr val="404040"/>
                </a:solidFill>
                <a:latin typeface="Abadi" panose="020B0604020104020204" pitchFamily="34" charset="0"/>
                <a:cs typeface="Carlito"/>
              </a:rPr>
              <a:t>of </a:t>
            </a:r>
            <a:r>
              <a:rPr lang="en-US" sz="2400" spc="-5" dirty="0">
                <a:solidFill>
                  <a:srgbClr val="404040"/>
                </a:solidFill>
                <a:latin typeface="Abadi" panose="020B0604020104020204" pitchFamily="34" charset="0"/>
                <a:cs typeface="Carlito"/>
              </a:rPr>
              <a:t>successful landings, but </a:t>
            </a:r>
            <a:r>
              <a:rPr lang="en-US" sz="2400" dirty="0">
                <a:solidFill>
                  <a:srgbClr val="404040"/>
                </a:solidFill>
                <a:latin typeface="Abadi" panose="020B0604020104020204" pitchFamily="34" charset="0"/>
                <a:cs typeface="Carlito"/>
              </a:rPr>
              <a:t>a majority of the  </a:t>
            </a:r>
            <a:r>
              <a:rPr lang="en-US" sz="2400" spc="-5" dirty="0">
                <a:solidFill>
                  <a:srgbClr val="404040"/>
                </a:solidFill>
                <a:latin typeface="Abadi" panose="020B0604020104020204" pitchFamily="34" charset="0"/>
                <a:cs typeface="Carlito"/>
              </a:rPr>
              <a:t>successful </a:t>
            </a:r>
            <a:r>
              <a:rPr lang="en-US" sz="2400" dirty="0">
                <a:solidFill>
                  <a:srgbClr val="404040"/>
                </a:solidFill>
                <a:latin typeface="Abadi" panose="020B0604020104020204" pitchFamily="34" charset="0"/>
                <a:cs typeface="Carlito"/>
              </a:rPr>
              <a:t>landings </a:t>
            </a:r>
            <a:r>
              <a:rPr lang="en-US" sz="2400" spc="-5" dirty="0">
                <a:solidFill>
                  <a:srgbClr val="404040"/>
                </a:solidFill>
                <a:latin typeface="Abadi" panose="020B0604020104020204" pitchFamily="34" charset="0"/>
                <a:cs typeface="Carlito"/>
              </a:rPr>
              <a:t>where </a:t>
            </a:r>
            <a:r>
              <a:rPr lang="en-US" sz="2400" spc="-20" dirty="0">
                <a:solidFill>
                  <a:srgbClr val="404040"/>
                </a:solidFill>
                <a:latin typeface="Abadi" panose="020B0604020104020204" pitchFamily="34" charset="0"/>
                <a:cs typeface="Carlito"/>
              </a:rPr>
              <a:t>performed </a:t>
            </a:r>
            <a:r>
              <a:rPr lang="en-US" sz="2400" spc="-25" dirty="0">
                <a:solidFill>
                  <a:srgbClr val="404040"/>
                </a:solidFill>
                <a:latin typeface="Abadi" panose="020B0604020104020204" pitchFamily="34" charset="0"/>
                <a:cs typeface="Carlito"/>
              </a:rPr>
              <a:t>before </a:t>
            </a:r>
            <a:r>
              <a:rPr lang="en-US" sz="2400" dirty="0">
                <a:solidFill>
                  <a:srgbClr val="404040"/>
                </a:solidFill>
                <a:latin typeface="Abadi" panose="020B0604020104020204" pitchFamily="34" charset="0"/>
                <a:cs typeface="Carlito"/>
              </a:rPr>
              <a:t>the </a:t>
            </a:r>
            <a:r>
              <a:rPr lang="en-US" sz="2400" spc="-5" dirty="0">
                <a:solidFill>
                  <a:srgbClr val="404040"/>
                </a:solidFill>
                <a:latin typeface="Abadi" panose="020B0604020104020204" pitchFamily="34" charset="0"/>
                <a:cs typeface="Carlito"/>
              </a:rPr>
              <a:t>name </a:t>
            </a:r>
            <a:r>
              <a:rPr lang="en-US" sz="2400" dirty="0">
                <a:solidFill>
                  <a:srgbClr val="404040"/>
                </a:solidFill>
                <a:latin typeface="Abadi" panose="020B0604020104020204" pitchFamily="34" charset="0"/>
                <a:cs typeface="Carlito"/>
              </a:rPr>
              <a:t>change. </a:t>
            </a:r>
            <a:r>
              <a:rPr lang="en-US" sz="2400" spc="-40" dirty="0">
                <a:solidFill>
                  <a:srgbClr val="404040"/>
                </a:solidFill>
                <a:latin typeface="Abadi" panose="020B0604020104020204" pitchFamily="34" charset="0"/>
                <a:cs typeface="Carlito"/>
              </a:rPr>
              <a:t>VAFB </a:t>
            </a:r>
            <a:r>
              <a:rPr lang="en-US" sz="2400" spc="-5" dirty="0">
                <a:solidFill>
                  <a:srgbClr val="404040"/>
                </a:solidFill>
                <a:latin typeface="Abadi" panose="020B0604020104020204" pitchFamily="34" charset="0"/>
                <a:cs typeface="Carlito"/>
              </a:rPr>
              <a:t>has </a:t>
            </a:r>
            <a:r>
              <a:rPr lang="en-US" sz="2400" dirty="0">
                <a:solidFill>
                  <a:srgbClr val="404040"/>
                </a:solidFill>
                <a:latin typeface="Abadi" panose="020B0604020104020204" pitchFamily="34" charset="0"/>
                <a:cs typeface="Carlito"/>
              </a:rPr>
              <a:t>the </a:t>
            </a:r>
            <a:r>
              <a:rPr lang="en-US" sz="2400" spc="-20" dirty="0">
                <a:solidFill>
                  <a:srgbClr val="404040"/>
                </a:solidFill>
                <a:latin typeface="Abadi" panose="020B0604020104020204" pitchFamily="34" charset="0"/>
                <a:cs typeface="Carlito"/>
              </a:rPr>
              <a:t>smallest share </a:t>
            </a:r>
            <a:r>
              <a:rPr lang="en-US" sz="2400" spc="-5" dirty="0">
                <a:solidFill>
                  <a:srgbClr val="404040"/>
                </a:solidFill>
                <a:latin typeface="Abadi" panose="020B0604020104020204" pitchFamily="34" charset="0"/>
                <a:cs typeface="Carlito"/>
              </a:rPr>
              <a:t>of successful  </a:t>
            </a:r>
            <a:r>
              <a:rPr lang="en-US" sz="2400" dirty="0">
                <a:solidFill>
                  <a:srgbClr val="404040"/>
                </a:solidFill>
                <a:latin typeface="Abadi" panose="020B0604020104020204" pitchFamily="34" charset="0"/>
                <a:cs typeface="Carlito"/>
              </a:rPr>
              <a:t>landings. </a:t>
            </a:r>
            <a:r>
              <a:rPr lang="en-US" sz="2400" spc="-5" dirty="0">
                <a:solidFill>
                  <a:srgbClr val="404040"/>
                </a:solidFill>
                <a:latin typeface="Abadi" panose="020B0604020104020204" pitchFamily="34" charset="0"/>
                <a:cs typeface="Carlito"/>
              </a:rPr>
              <a:t>This </a:t>
            </a:r>
            <a:r>
              <a:rPr lang="en-US" sz="2400" spc="-25" dirty="0">
                <a:solidFill>
                  <a:srgbClr val="404040"/>
                </a:solidFill>
                <a:latin typeface="Abadi" panose="020B0604020104020204" pitchFamily="34" charset="0"/>
                <a:cs typeface="Carlito"/>
              </a:rPr>
              <a:t>may </a:t>
            </a:r>
            <a:r>
              <a:rPr lang="en-US" sz="2400" dirty="0">
                <a:solidFill>
                  <a:srgbClr val="404040"/>
                </a:solidFill>
                <a:latin typeface="Abadi" panose="020B0604020104020204" pitchFamily="34" charset="0"/>
                <a:cs typeface="Carlito"/>
              </a:rPr>
              <a:t>be due </a:t>
            </a:r>
            <a:r>
              <a:rPr lang="en-US" sz="2400" spc="-20" dirty="0">
                <a:solidFill>
                  <a:srgbClr val="404040"/>
                </a:solidFill>
                <a:latin typeface="Abadi" panose="020B0604020104020204" pitchFamily="34" charset="0"/>
                <a:cs typeface="Carlito"/>
              </a:rPr>
              <a:t>to </a:t>
            </a:r>
            <a:r>
              <a:rPr lang="en-US" sz="2400" spc="-5" dirty="0">
                <a:solidFill>
                  <a:srgbClr val="404040"/>
                </a:solidFill>
                <a:latin typeface="Abadi" panose="020B0604020104020204" pitchFamily="34" charset="0"/>
                <a:cs typeface="Carlito"/>
              </a:rPr>
              <a:t>smaller sample </a:t>
            </a:r>
            <a:r>
              <a:rPr lang="en-US" sz="2400" dirty="0">
                <a:solidFill>
                  <a:srgbClr val="404040"/>
                </a:solidFill>
                <a:latin typeface="Abadi" panose="020B0604020104020204" pitchFamily="34" charset="0"/>
                <a:cs typeface="Carlito"/>
              </a:rPr>
              <a:t>and </a:t>
            </a:r>
            <a:r>
              <a:rPr lang="en-US" sz="2400" spc="-5" dirty="0">
                <a:solidFill>
                  <a:srgbClr val="404040"/>
                </a:solidFill>
                <a:latin typeface="Abadi" panose="020B0604020104020204" pitchFamily="34" charset="0"/>
                <a:cs typeface="Carlito"/>
              </a:rPr>
              <a:t>increase in </a:t>
            </a:r>
            <a:r>
              <a:rPr lang="en-US" sz="2400" spc="-15" dirty="0">
                <a:solidFill>
                  <a:srgbClr val="404040"/>
                </a:solidFill>
                <a:latin typeface="Abadi" panose="020B0604020104020204" pitchFamily="34" charset="0"/>
                <a:cs typeface="Carlito"/>
              </a:rPr>
              <a:t>difficulty </a:t>
            </a:r>
            <a:r>
              <a:rPr lang="en-US" sz="2400" spc="-5" dirty="0">
                <a:solidFill>
                  <a:srgbClr val="404040"/>
                </a:solidFill>
                <a:latin typeface="Abadi" panose="020B0604020104020204" pitchFamily="34" charset="0"/>
                <a:cs typeface="Carlito"/>
              </a:rPr>
              <a:t>of </a:t>
            </a:r>
            <a:r>
              <a:rPr lang="en-US" sz="2400" dirty="0">
                <a:solidFill>
                  <a:srgbClr val="404040"/>
                </a:solidFill>
                <a:latin typeface="Abadi" panose="020B0604020104020204" pitchFamily="34" charset="0"/>
                <a:cs typeface="Carlito"/>
              </a:rPr>
              <a:t>launching </a:t>
            </a:r>
            <a:r>
              <a:rPr lang="en-US" sz="2400" spc="-5" dirty="0">
                <a:solidFill>
                  <a:srgbClr val="404040"/>
                </a:solidFill>
                <a:latin typeface="Abadi" panose="020B0604020104020204" pitchFamily="34" charset="0"/>
                <a:cs typeface="Carlito"/>
              </a:rPr>
              <a:t>in </a:t>
            </a:r>
            <a:r>
              <a:rPr lang="en-US" sz="2400" dirty="0">
                <a:solidFill>
                  <a:srgbClr val="404040"/>
                </a:solidFill>
                <a:latin typeface="Abadi" panose="020B0604020104020204" pitchFamily="34" charset="0"/>
                <a:cs typeface="Carlito"/>
              </a:rPr>
              <a:t>the </a:t>
            </a:r>
            <a:r>
              <a:rPr lang="en-US" sz="2400" spc="-25" dirty="0">
                <a:solidFill>
                  <a:srgbClr val="404040"/>
                </a:solidFill>
                <a:latin typeface="Abadi" panose="020B0604020104020204" pitchFamily="34" charset="0"/>
                <a:cs typeface="Carlito"/>
              </a:rPr>
              <a:t>west</a:t>
            </a:r>
            <a:r>
              <a:rPr lang="en-US" sz="2400" spc="-65" dirty="0">
                <a:solidFill>
                  <a:srgbClr val="404040"/>
                </a:solidFill>
                <a:latin typeface="Abadi" panose="020B0604020104020204" pitchFamily="34" charset="0"/>
                <a:cs typeface="Carlito"/>
              </a:rPr>
              <a:t> </a:t>
            </a:r>
            <a:r>
              <a:rPr lang="en-US" sz="2400" spc="-10" dirty="0">
                <a:solidFill>
                  <a:srgbClr val="404040"/>
                </a:solidFill>
                <a:latin typeface="Abadi" panose="020B0604020104020204" pitchFamily="34" charset="0"/>
                <a:cs typeface="Carlito"/>
              </a:rPr>
              <a:t>coast.</a:t>
            </a:r>
            <a:endParaRPr lang="en-US" sz="2400" dirty="0">
              <a:latin typeface="Abadi" panose="020B0604020104020204" pitchFamily="34" charset="0"/>
              <a:cs typeface="Carlito"/>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Across Launch Sites</a:t>
            </a:r>
          </a:p>
        </p:txBody>
      </p:sp>
      <p:sp>
        <p:nvSpPr>
          <p:cNvPr id="2" name="object 4">
            <a:extLst>
              <a:ext uri="{FF2B5EF4-FFF2-40B4-BE49-F238E27FC236}">
                <a16:creationId xmlns:a16="http://schemas.microsoft.com/office/drawing/2014/main" id="{CB72A5DF-8452-F062-AFB6-D7A8A47C8CEB}"/>
              </a:ext>
            </a:extLst>
          </p:cNvPr>
          <p:cNvSpPr/>
          <p:nvPr/>
        </p:nvSpPr>
        <p:spPr>
          <a:xfrm>
            <a:off x="770011" y="1568132"/>
            <a:ext cx="3756269" cy="3721735"/>
          </a:xfrm>
          <a:prstGeom prst="rect">
            <a:avLst/>
          </a:prstGeom>
          <a:blipFill>
            <a:blip r:embed="rId3" cstate="print"/>
            <a:stretch>
              <a:fillRect/>
            </a:stretch>
          </a:blipFill>
        </p:spPr>
        <p:txBody>
          <a:bodyPr wrap="square" lIns="0" tIns="0" rIns="0" bIns="0" rtlCol="0"/>
          <a:lstStyle/>
          <a:p>
            <a:endParaRPr/>
          </a:p>
        </p:txBody>
      </p:sp>
      <p:sp>
        <p:nvSpPr>
          <p:cNvPr id="4" name="object 5">
            <a:extLst>
              <a:ext uri="{FF2B5EF4-FFF2-40B4-BE49-F238E27FC236}">
                <a16:creationId xmlns:a16="http://schemas.microsoft.com/office/drawing/2014/main" id="{6B95B578-B47A-846A-8969-27A695B086D4}"/>
              </a:ext>
            </a:extLst>
          </p:cNvPr>
          <p:cNvSpPr/>
          <p:nvPr/>
        </p:nvSpPr>
        <p:spPr>
          <a:xfrm>
            <a:off x="1989211" y="5547360"/>
            <a:ext cx="1085087" cy="665988"/>
          </a:xfrm>
          <a:prstGeom prst="rect">
            <a:avLst/>
          </a:prstGeom>
          <a:blipFill>
            <a:blip r:embed="rId4"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839821"/>
            <a:ext cx="10399486" cy="317835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400" b="1" dirty="0">
                <a:solidFill>
                  <a:schemeClr val="accent3">
                    <a:lumMod val="25000"/>
                  </a:schemeClr>
                </a:solidFill>
                <a:latin typeface="Abadi" panose="020B0604020104020204" pitchFamily="34" charset="0"/>
              </a:rPr>
              <a:t>Background:</a:t>
            </a:r>
          </a:p>
          <a:p>
            <a:pPr>
              <a:spcBef>
                <a:spcPts val="1400"/>
              </a:spcBef>
            </a:pPr>
            <a:r>
              <a:rPr lang="en-US" sz="2400" dirty="0">
                <a:solidFill>
                  <a:schemeClr val="accent3">
                    <a:lumMod val="25000"/>
                  </a:schemeClr>
                </a:solidFill>
                <a:latin typeface="Abadi" panose="020B0604020104020204" pitchFamily="34" charset="0"/>
              </a:rPr>
              <a:t>The Commercial Space Age has Arrived</a:t>
            </a:r>
          </a:p>
          <a:p>
            <a:pPr>
              <a:spcBef>
                <a:spcPts val="1400"/>
              </a:spcBef>
            </a:pPr>
            <a:r>
              <a:rPr lang="en-US" sz="2400" dirty="0">
                <a:solidFill>
                  <a:schemeClr val="accent3">
                    <a:lumMod val="25000"/>
                  </a:schemeClr>
                </a:solidFill>
                <a:latin typeface="Abadi" panose="020B0604020104020204" pitchFamily="34" charset="0"/>
              </a:rPr>
              <a:t>Space X offers the most affordable cost ($62 million vs. $165 million USD).</a:t>
            </a:r>
          </a:p>
          <a:p>
            <a:pPr>
              <a:spcBef>
                <a:spcPts val="1400"/>
              </a:spcBef>
            </a:pPr>
            <a:r>
              <a:rPr lang="en-US" sz="2400" dirty="0">
                <a:solidFill>
                  <a:schemeClr val="accent3">
                    <a:lumMod val="25000"/>
                  </a:schemeClr>
                </a:solidFill>
                <a:latin typeface="Abadi" panose="020B0604020104020204" pitchFamily="34" charset="0"/>
              </a:rPr>
              <a:t>Mostly because of the potential to retrieve a portion of the rocket (Stage 1).</a:t>
            </a:r>
          </a:p>
          <a:p>
            <a:pPr>
              <a:spcBef>
                <a:spcPts val="1400"/>
              </a:spcBef>
            </a:pPr>
            <a:r>
              <a:rPr lang="en-US" sz="2400" dirty="0">
                <a:solidFill>
                  <a:schemeClr val="accent3">
                    <a:lumMod val="25000"/>
                  </a:schemeClr>
                </a:solidFill>
                <a:latin typeface="Abadi" panose="020B0604020104020204" pitchFamily="34" charset="0"/>
              </a:rPr>
              <a:t>Space Y aspires to be a competitor to Space X.</a:t>
            </a:r>
          </a:p>
          <a:p>
            <a:pPr marL="0" indent="0">
              <a:spcBef>
                <a:spcPts val="1400"/>
              </a:spcBef>
              <a:buNone/>
            </a:pPr>
            <a:r>
              <a:rPr lang="en-US" sz="2400" b="1" dirty="0">
                <a:solidFill>
                  <a:schemeClr val="accent3">
                    <a:lumMod val="25000"/>
                  </a:schemeClr>
                </a:solidFill>
                <a:latin typeface="Abadi" panose="020B0604020104020204" pitchFamily="34" charset="0"/>
              </a:rPr>
              <a:t>Problem:</a:t>
            </a:r>
          </a:p>
          <a:p>
            <a:pPr>
              <a:spcBef>
                <a:spcPts val="1400"/>
              </a:spcBef>
            </a:pPr>
            <a:r>
              <a:rPr lang="en-US" sz="2400" dirty="0">
                <a:solidFill>
                  <a:schemeClr val="accent3">
                    <a:lumMod val="25000"/>
                  </a:schemeClr>
                </a:solidFill>
                <a:latin typeface="Abadi" panose="020B0604020104020204" pitchFamily="34" charset="0"/>
              </a:rPr>
              <a:t>Space Y assigns us the challenge of developing a machine learning model to predict successful Stage 1 recovery.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06389" y="5544185"/>
            <a:ext cx="10551583" cy="4351338"/>
          </a:xfrm>
          <a:prstGeom prst="rect">
            <a:avLst/>
          </a:prstGeom>
        </p:spPr>
        <p:txBody>
          <a:bodyPr lIns="91440" tIns="45720" rIns="91440" bIns="45720" anchor="t">
            <a:normAutofit/>
          </a:bodyPr>
          <a:lstStyle/>
          <a:p>
            <a:pPr marL="12700">
              <a:lnSpc>
                <a:spcPct val="100000"/>
              </a:lnSpc>
              <a:spcBef>
                <a:spcPts val="100"/>
              </a:spcBef>
            </a:pPr>
            <a:r>
              <a:rPr lang="en-US" sz="2400" spc="-5" dirty="0">
                <a:solidFill>
                  <a:srgbClr val="404040"/>
                </a:solidFill>
                <a:latin typeface="Abadi" panose="020B0604020104020204" pitchFamily="34" charset="0"/>
                <a:cs typeface="Carlito"/>
              </a:rPr>
              <a:t>KSC LC-39A has </a:t>
            </a:r>
            <a:r>
              <a:rPr lang="en-US" sz="2400" dirty="0">
                <a:solidFill>
                  <a:srgbClr val="404040"/>
                </a:solidFill>
                <a:latin typeface="Abadi" panose="020B0604020104020204" pitchFamily="34" charset="0"/>
                <a:cs typeface="Carlito"/>
              </a:rPr>
              <a:t>the </a:t>
            </a:r>
            <a:r>
              <a:rPr lang="en-US" sz="2400" spc="-10" dirty="0">
                <a:solidFill>
                  <a:srgbClr val="404040"/>
                </a:solidFill>
                <a:latin typeface="Abadi" panose="020B0604020104020204" pitchFamily="34" charset="0"/>
                <a:cs typeface="Carlito"/>
              </a:rPr>
              <a:t>highest </a:t>
            </a:r>
            <a:r>
              <a:rPr lang="en-US" sz="2400" dirty="0">
                <a:solidFill>
                  <a:srgbClr val="404040"/>
                </a:solidFill>
                <a:latin typeface="Abadi" panose="020B0604020104020204" pitchFamily="34" charset="0"/>
                <a:cs typeface="Carlito"/>
              </a:rPr>
              <a:t>success </a:t>
            </a:r>
            <a:r>
              <a:rPr lang="en-US" sz="2400" spc="-40" dirty="0">
                <a:solidFill>
                  <a:srgbClr val="404040"/>
                </a:solidFill>
                <a:latin typeface="Abadi" panose="020B0604020104020204" pitchFamily="34" charset="0"/>
                <a:cs typeface="Carlito"/>
              </a:rPr>
              <a:t>rate </a:t>
            </a:r>
            <a:r>
              <a:rPr lang="en-US" sz="2400" spc="-5" dirty="0">
                <a:solidFill>
                  <a:srgbClr val="404040"/>
                </a:solidFill>
                <a:latin typeface="Abadi" panose="020B0604020104020204" pitchFamily="34" charset="0"/>
                <a:cs typeface="Carlito"/>
              </a:rPr>
              <a:t>with </a:t>
            </a:r>
            <a:r>
              <a:rPr lang="en-US" sz="2400" dirty="0">
                <a:solidFill>
                  <a:srgbClr val="404040"/>
                </a:solidFill>
                <a:latin typeface="Abadi" panose="020B0604020104020204" pitchFamily="34" charset="0"/>
                <a:cs typeface="Carlito"/>
              </a:rPr>
              <a:t>10 </a:t>
            </a:r>
            <a:r>
              <a:rPr lang="en-US" sz="2400" spc="-5" dirty="0">
                <a:solidFill>
                  <a:srgbClr val="404040"/>
                </a:solidFill>
                <a:latin typeface="Abadi" panose="020B0604020104020204" pitchFamily="34" charset="0"/>
                <a:cs typeface="Carlito"/>
              </a:rPr>
              <a:t>successful </a:t>
            </a:r>
            <a:r>
              <a:rPr lang="en-US" sz="2400" dirty="0">
                <a:solidFill>
                  <a:srgbClr val="404040"/>
                </a:solidFill>
                <a:latin typeface="Abadi" panose="020B0604020104020204" pitchFamily="34" charset="0"/>
                <a:cs typeface="Carlito"/>
              </a:rPr>
              <a:t>landings and 3 </a:t>
            </a:r>
            <a:r>
              <a:rPr lang="en-US" sz="2400" spc="-20" dirty="0">
                <a:solidFill>
                  <a:srgbClr val="404040"/>
                </a:solidFill>
                <a:latin typeface="Abadi" panose="020B0604020104020204" pitchFamily="34" charset="0"/>
                <a:cs typeface="Carlito"/>
              </a:rPr>
              <a:t>failed</a:t>
            </a:r>
            <a:r>
              <a:rPr lang="en-US" sz="2400" spc="-105"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landings.</a:t>
            </a:r>
            <a:endParaRPr lang="en-US" sz="2400" dirty="0">
              <a:latin typeface="Abadi" panose="020B0604020104020204" pitchFamily="34" charset="0"/>
              <a:cs typeface="Carlito"/>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Highest Success Rate Launch Site</a:t>
            </a:r>
          </a:p>
        </p:txBody>
      </p:sp>
      <p:sp>
        <p:nvSpPr>
          <p:cNvPr id="2" name="object 4">
            <a:extLst>
              <a:ext uri="{FF2B5EF4-FFF2-40B4-BE49-F238E27FC236}">
                <a16:creationId xmlns:a16="http://schemas.microsoft.com/office/drawing/2014/main" id="{55C3C35D-FF34-1C19-88E6-CE8CBC1430E3}"/>
              </a:ext>
            </a:extLst>
          </p:cNvPr>
          <p:cNvSpPr/>
          <p:nvPr/>
        </p:nvSpPr>
        <p:spPr>
          <a:xfrm>
            <a:off x="6571265" y="1569087"/>
            <a:ext cx="4287013" cy="3782246"/>
          </a:xfrm>
          <a:prstGeom prst="rect">
            <a:avLst/>
          </a:prstGeom>
          <a:blipFill>
            <a:blip r:embed="rId3" cstate="print"/>
            <a:stretch>
              <a:fillRect/>
            </a:stretch>
          </a:blipFill>
        </p:spPr>
        <p:txBody>
          <a:bodyPr wrap="square" lIns="0" tIns="0" rIns="0" bIns="0" rtlCol="0"/>
          <a:lstStyle/>
          <a:p>
            <a:endParaRPr dirty="0"/>
          </a:p>
        </p:txBody>
      </p:sp>
      <p:sp>
        <p:nvSpPr>
          <p:cNvPr id="4" name="object 5">
            <a:extLst>
              <a:ext uri="{FF2B5EF4-FFF2-40B4-BE49-F238E27FC236}">
                <a16:creationId xmlns:a16="http://schemas.microsoft.com/office/drawing/2014/main" id="{A96EBABC-7A73-C4D9-79D7-A58E487CAA02}"/>
              </a:ext>
            </a:extLst>
          </p:cNvPr>
          <p:cNvSpPr/>
          <p:nvPr/>
        </p:nvSpPr>
        <p:spPr>
          <a:xfrm>
            <a:off x="906388" y="1641892"/>
            <a:ext cx="5189611" cy="385028"/>
          </a:xfrm>
          <a:prstGeom prst="rect">
            <a:avLst/>
          </a:prstGeom>
          <a:blipFill>
            <a:blip r:embed="rId4" cstate="print"/>
            <a:stretch>
              <a:fillRect/>
            </a:stretch>
          </a:blipFill>
        </p:spPr>
        <p:txBody>
          <a:bodyPr wrap="square" lIns="0" tIns="0" rIns="0" bIns="0" rtlCol="0"/>
          <a:lstStyle/>
          <a:p>
            <a:endParaRPr/>
          </a:p>
        </p:txBody>
      </p:sp>
      <p:sp>
        <p:nvSpPr>
          <p:cNvPr id="6" name="object 6">
            <a:extLst>
              <a:ext uri="{FF2B5EF4-FFF2-40B4-BE49-F238E27FC236}">
                <a16:creationId xmlns:a16="http://schemas.microsoft.com/office/drawing/2014/main" id="{87D6B4E2-CD89-04BA-24AE-BCA21157A7A4}"/>
              </a:ext>
            </a:extLst>
          </p:cNvPr>
          <p:cNvSpPr/>
          <p:nvPr/>
        </p:nvSpPr>
        <p:spPr>
          <a:xfrm>
            <a:off x="4021834" y="2347918"/>
            <a:ext cx="2074165" cy="1237510"/>
          </a:xfrm>
          <a:prstGeom prst="rect">
            <a:avLst/>
          </a:prstGeom>
          <a:blipFill>
            <a:blip r:embed="rId5"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70949" y="4379177"/>
            <a:ext cx="10414662" cy="1847215"/>
          </a:xfrm>
          <a:prstGeom prst="rect">
            <a:avLst/>
          </a:prstGeom>
        </p:spPr>
        <p:txBody>
          <a:bodyPr lIns="91440" tIns="45720" rIns="91440" bIns="45720" anchor="t">
            <a:normAutofit/>
          </a:bodyPr>
          <a:lstStyle/>
          <a:p>
            <a:pPr marL="12700" marR="5080">
              <a:lnSpc>
                <a:spcPct val="91700"/>
              </a:lnSpc>
              <a:spcBef>
                <a:spcPts val="300"/>
              </a:spcBef>
            </a:pPr>
            <a:r>
              <a:rPr lang="en-US" sz="2400" spc="-5" dirty="0" err="1">
                <a:solidFill>
                  <a:srgbClr val="404040"/>
                </a:solidFill>
                <a:latin typeface="Abadi" panose="020B0604020104020204" pitchFamily="34" charset="0"/>
                <a:cs typeface="Carlito"/>
              </a:rPr>
              <a:t>Plotly</a:t>
            </a:r>
            <a:r>
              <a:rPr lang="en-US" sz="2400" spc="-5" dirty="0">
                <a:solidFill>
                  <a:srgbClr val="404040"/>
                </a:solidFill>
                <a:latin typeface="Abadi" panose="020B0604020104020204" pitchFamily="34" charset="0"/>
                <a:cs typeface="Carlito"/>
              </a:rPr>
              <a:t> dashboard has </a:t>
            </a:r>
            <a:r>
              <a:rPr lang="en-US" sz="2400" dirty="0">
                <a:solidFill>
                  <a:srgbClr val="404040"/>
                </a:solidFill>
                <a:latin typeface="Abadi" panose="020B0604020104020204" pitchFamily="34" charset="0"/>
                <a:cs typeface="Carlito"/>
              </a:rPr>
              <a:t>a </a:t>
            </a:r>
            <a:r>
              <a:rPr lang="en-US" sz="2400" spc="-25" dirty="0">
                <a:solidFill>
                  <a:srgbClr val="404040"/>
                </a:solidFill>
                <a:latin typeface="Abadi" panose="020B0604020104020204" pitchFamily="34" charset="0"/>
                <a:cs typeface="Carlito"/>
              </a:rPr>
              <a:t>Payload </a:t>
            </a:r>
            <a:r>
              <a:rPr lang="en-US" sz="2400" spc="-20" dirty="0">
                <a:solidFill>
                  <a:srgbClr val="404040"/>
                </a:solidFill>
                <a:latin typeface="Abadi" panose="020B0604020104020204" pitchFamily="34" charset="0"/>
                <a:cs typeface="Carlito"/>
              </a:rPr>
              <a:t>range </a:t>
            </a:r>
            <a:r>
              <a:rPr lang="en-US" sz="2400" spc="-60" dirty="0">
                <a:solidFill>
                  <a:srgbClr val="404040"/>
                </a:solidFill>
                <a:latin typeface="Abadi" panose="020B0604020104020204" pitchFamily="34" charset="0"/>
                <a:cs typeface="Carlito"/>
              </a:rPr>
              <a:t>selector. </a:t>
            </a:r>
            <a:r>
              <a:rPr lang="en-US" sz="2400" spc="-65" dirty="0">
                <a:solidFill>
                  <a:srgbClr val="404040"/>
                </a:solidFill>
                <a:latin typeface="Abadi" panose="020B0604020104020204" pitchFamily="34" charset="0"/>
                <a:cs typeface="Carlito"/>
              </a:rPr>
              <a:t>However, </a:t>
            </a:r>
            <a:r>
              <a:rPr lang="en-US" sz="2400" dirty="0">
                <a:solidFill>
                  <a:srgbClr val="404040"/>
                </a:solidFill>
                <a:latin typeface="Abadi" panose="020B0604020104020204" pitchFamily="34" charset="0"/>
                <a:cs typeface="Carlito"/>
              </a:rPr>
              <a:t>this </a:t>
            </a:r>
            <a:r>
              <a:rPr lang="en-US" sz="2400" spc="-5" dirty="0">
                <a:solidFill>
                  <a:srgbClr val="404040"/>
                </a:solidFill>
                <a:latin typeface="Abadi" panose="020B0604020104020204" pitchFamily="34" charset="0"/>
                <a:cs typeface="Carlito"/>
              </a:rPr>
              <a:t>is </a:t>
            </a:r>
            <a:r>
              <a:rPr lang="en-US" sz="2400" spc="-10" dirty="0">
                <a:solidFill>
                  <a:srgbClr val="404040"/>
                </a:solidFill>
                <a:latin typeface="Abadi" panose="020B0604020104020204" pitchFamily="34" charset="0"/>
                <a:cs typeface="Carlito"/>
              </a:rPr>
              <a:t>set </a:t>
            </a:r>
            <a:r>
              <a:rPr lang="en-US" sz="2400" spc="-20" dirty="0">
                <a:solidFill>
                  <a:srgbClr val="404040"/>
                </a:solidFill>
                <a:latin typeface="Abadi" panose="020B0604020104020204" pitchFamily="34" charset="0"/>
                <a:cs typeface="Carlito"/>
              </a:rPr>
              <a:t>from </a:t>
            </a:r>
            <a:r>
              <a:rPr lang="en-US" sz="2400" dirty="0">
                <a:solidFill>
                  <a:srgbClr val="404040"/>
                </a:solidFill>
                <a:latin typeface="Abadi" panose="020B0604020104020204" pitchFamily="34" charset="0"/>
                <a:cs typeface="Carlito"/>
              </a:rPr>
              <a:t>0-10000 </a:t>
            </a:r>
            <a:r>
              <a:rPr lang="en-US" sz="2400" spc="-20" dirty="0">
                <a:solidFill>
                  <a:srgbClr val="404040"/>
                </a:solidFill>
                <a:latin typeface="Abadi" panose="020B0604020104020204" pitchFamily="34" charset="0"/>
                <a:cs typeface="Carlito"/>
              </a:rPr>
              <a:t>instead </a:t>
            </a:r>
            <a:r>
              <a:rPr lang="en-US" sz="2400" spc="-5" dirty="0">
                <a:solidFill>
                  <a:srgbClr val="404040"/>
                </a:solidFill>
                <a:latin typeface="Abadi" panose="020B0604020104020204" pitchFamily="34" charset="0"/>
                <a:cs typeface="Carlito"/>
              </a:rPr>
              <a:t>of </a:t>
            </a:r>
            <a:r>
              <a:rPr lang="en-US" sz="2400" dirty="0">
                <a:solidFill>
                  <a:srgbClr val="404040"/>
                </a:solidFill>
                <a:latin typeface="Abadi" panose="020B0604020104020204" pitchFamily="34" charset="0"/>
                <a:cs typeface="Carlito"/>
              </a:rPr>
              <a:t>the  </a:t>
            </a:r>
            <a:r>
              <a:rPr lang="en-US" sz="2400" spc="-20" dirty="0">
                <a:solidFill>
                  <a:srgbClr val="404040"/>
                </a:solidFill>
                <a:latin typeface="Abadi" panose="020B0604020104020204" pitchFamily="34" charset="0"/>
                <a:cs typeface="Carlito"/>
              </a:rPr>
              <a:t>max </a:t>
            </a:r>
            <a:r>
              <a:rPr lang="en-US" sz="2400" spc="-25" dirty="0">
                <a:solidFill>
                  <a:srgbClr val="404040"/>
                </a:solidFill>
                <a:latin typeface="Abadi" panose="020B0604020104020204" pitchFamily="34" charset="0"/>
                <a:cs typeface="Carlito"/>
              </a:rPr>
              <a:t>Payload </a:t>
            </a:r>
            <a:r>
              <a:rPr lang="en-US" sz="2400" spc="-5" dirty="0">
                <a:solidFill>
                  <a:srgbClr val="404040"/>
                </a:solidFill>
                <a:latin typeface="Abadi" panose="020B0604020104020204" pitchFamily="34" charset="0"/>
                <a:cs typeface="Carlito"/>
              </a:rPr>
              <a:t>of </a:t>
            </a:r>
            <a:r>
              <a:rPr lang="en-US" sz="2400" dirty="0">
                <a:solidFill>
                  <a:srgbClr val="404040"/>
                </a:solidFill>
                <a:latin typeface="Abadi" panose="020B0604020104020204" pitchFamily="34" charset="0"/>
                <a:cs typeface="Carlito"/>
              </a:rPr>
              <a:t>15600. </a:t>
            </a:r>
            <a:r>
              <a:rPr lang="en-US" sz="2400" spc="-5" dirty="0">
                <a:solidFill>
                  <a:srgbClr val="404040"/>
                </a:solidFill>
                <a:latin typeface="Abadi" panose="020B0604020104020204" pitchFamily="34" charset="0"/>
                <a:cs typeface="Carlito"/>
              </a:rPr>
              <a:t>Class </a:t>
            </a:r>
            <a:r>
              <a:rPr lang="en-US" sz="2400" spc="-20" dirty="0">
                <a:solidFill>
                  <a:srgbClr val="404040"/>
                </a:solidFill>
                <a:latin typeface="Abadi" panose="020B0604020104020204" pitchFamily="34" charset="0"/>
                <a:cs typeface="Carlito"/>
              </a:rPr>
              <a:t>indicates </a:t>
            </a:r>
            <a:r>
              <a:rPr lang="en-US" sz="2400" dirty="0">
                <a:solidFill>
                  <a:srgbClr val="404040"/>
                </a:solidFill>
                <a:latin typeface="Abadi" panose="020B0604020104020204" pitchFamily="34" charset="0"/>
                <a:cs typeface="Carlito"/>
              </a:rPr>
              <a:t>1 </a:t>
            </a:r>
            <a:r>
              <a:rPr lang="en-US" sz="2400" spc="-30" dirty="0">
                <a:solidFill>
                  <a:srgbClr val="404040"/>
                </a:solidFill>
                <a:latin typeface="Abadi" panose="020B0604020104020204" pitchFamily="34" charset="0"/>
                <a:cs typeface="Carlito"/>
              </a:rPr>
              <a:t>for </a:t>
            </a:r>
            <a:r>
              <a:rPr lang="en-US" sz="2400" spc="-5" dirty="0">
                <a:solidFill>
                  <a:srgbClr val="404040"/>
                </a:solidFill>
                <a:latin typeface="Abadi" panose="020B0604020104020204" pitchFamily="34" charset="0"/>
                <a:cs typeface="Carlito"/>
              </a:rPr>
              <a:t>successful </a:t>
            </a:r>
            <a:r>
              <a:rPr lang="en-US" sz="2400" dirty="0">
                <a:solidFill>
                  <a:srgbClr val="404040"/>
                </a:solidFill>
                <a:latin typeface="Abadi" panose="020B0604020104020204" pitchFamily="34" charset="0"/>
                <a:cs typeface="Carlito"/>
              </a:rPr>
              <a:t>landing and 0 </a:t>
            </a:r>
            <a:r>
              <a:rPr lang="en-US" sz="2400" spc="-30" dirty="0">
                <a:solidFill>
                  <a:srgbClr val="404040"/>
                </a:solidFill>
                <a:latin typeface="Abadi" panose="020B0604020104020204" pitchFamily="34" charset="0"/>
                <a:cs typeface="Carlito"/>
              </a:rPr>
              <a:t>for </a:t>
            </a:r>
            <a:r>
              <a:rPr lang="en-US" sz="2400" spc="-20" dirty="0">
                <a:solidFill>
                  <a:srgbClr val="404040"/>
                </a:solidFill>
                <a:latin typeface="Abadi" panose="020B0604020104020204" pitchFamily="34" charset="0"/>
                <a:cs typeface="Carlito"/>
              </a:rPr>
              <a:t>failure. </a:t>
            </a:r>
            <a:r>
              <a:rPr lang="en-US" sz="2400" spc="-25" dirty="0">
                <a:solidFill>
                  <a:srgbClr val="404040"/>
                </a:solidFill>
                <a:latin typeface="Abadi" panose="020B0604020104020204" pitchFamily="34" charset="0"/>
                <a:cs typeface="Carlito"/>
              </a:rPr>
              <a:t>Scatter </a:t>
            </a:r>
            <a:r>
              <a:rPr lang="en-US" sz="2400" spc="-5" dirty="0">
                <a:solidFill>
                  <a:srgbClr val="404040"/>
                </a:solidFill>
                <a:latin typeface="Abadi" panose="020B0604020104020204" pitchFamily="34" charset="0"/>
                <a:cs typeface="Carlito"/>
              </a:rPr>
              <a:t>plot also  accounts </a:t>
            </a:r>
            <a:r>
              <a:rPr lang="en-US" sz="2400" spc="-25" dirty="0">
                <a:solidFill>
                  <a:srgbClr val="404040"/>
                </a:solidFill>
                <a:latin typeface="Abadi" panose="020B0604020104020204" pitchFamily="34" charset="0"/>
                <a:cs typeface="Carlito"/>
              </a:rPr>
              <a:t>for </a:t>
            </a:r>
            <a:r>
              <a:rPr lang="en-US" sz="2400" spc="-20" dirty="0">
                <a:solidFill>
                  <a:srgbClr val="404040"/>
                </a:solidFill>
                <a:latin typeface="Abadi" panose="020B0604020104020204" pitchFamily="34" charset="0"/>
                <a:cs typeface="Carlito"/>
              </a:rPr>
              <a:t>booster </a:t>
            </a:r>
            <a:r>
              <a:rPr lang="en-US" sz="2400" spc="-25" dirty="0">
                <a:solidFill>
                  <a:srgbClr val="404040"/>
                </a:solidFill>
                <a:latin typeface="Abadi" panose="020B0604020104020204" pitchFamily="34" charset="0"/>
                <a:cs typeface="Carlito"/>
              </a:rPr>
              <a:t>version </a:t>
            </a:r>
            <a:r>
              <a:rPr lang="en-US" sz="2400" spc="-20" dirty="0">
                <a:solidFill>
                  <a:srgbClr val="404040"/>
                </a:solidFill>
                <a:latin typeface="Abadi" panose="020B0604020104020204" pitchFamily="34" charset="0"/>
                <a:cs typeface="Carlito"/>
              </a:rPr>
              <a:t>category </a:t>
            </a:r>
            <a:r>
              <a:rPr lang="en-US" sz="2400" spc="-5" dirty="0">
                <a:solidFill>
                  <a:srgbClr val="404040"/>
                </a:solidFill>
                <a:latin typeface="Abadi" panose="020B0604020104020204" pitchFamily="34" charset="0"/>
                <a:cs typeface="Carlito"/>
              </a:rPr>
              <a:t>in color </a:t>
            </a:r>
            <a:r>
              <a:rPr lang="en-US" sz="2400" dirty="0">
                <a:solidFill>
                  <a:srgbClr val="404040"/>
                </a:solidFill>
                <a:latin typeface="Abadi" panose="020B0604020104020204" pitchFamily="34" charset="0"/>
                <a:cs typeface="Carlito"/>
              </a:rPr>
              <a:t>and number </a:t>
            </a:r>
            <a:r>
              <a:rPr lang="en-US" sz="2400" spc="-5" dirty="0">
                <a:solidFill>
                  <a:srgbClr val="404040"/>
                </a:solidFill>
                <a:latin typeface="Abadi" panose="020B0604020104020204" pitchFamily="34" charset="0"/>
                <a:cs typeface="Carlito"/>
              </a:rPr>
              <a:t>of </a:t>
            </a:r>
            <a:r>
              <a:rPr lang="en-US" sz="2400" dirty="0">
                <a:solidFill>
                  <a:srgbClr val="404040"/>
                </a:solidFill>
                <a:latin typeface="Abadi" panose="020B0604020104020204" pitchFamily="34" charset="0"/>
                <a:cs typeface="Carlito"/>
              </a:rPr>
              <a:t>launches </a:t>
            </a:r>
            <a:r>
              <a:rPr lang="en-US" sz="2400" spc="-5" dirty="0">
                <a:solidFill>
                  <a:srgbClr val="404040"/>
                </a:solidFill>
                <a:latin typeface="Abadi" panose="020B0604020104020204" pitchFamily="34" charset="0"/>
                <a:cs typeface="Carlito"/>
              </a:rPr>
              <a:t>in </a:t>
            </a:r>
            <a:r>
              <a:rPr lang="en-US" sz="2400" spc="-15" dirty="0">
                <a:solidFill>
                  <a:srgbClr val="404040"/>
                </a:solidFill>
                <a:latin typeface="Abadi" panose="020B0604020104020204" pitchFamily="34" charset="0"/>
                <a:cs typeface="Carlito"/>
              </a:rPr>
              <a:t>point </a:t>
            </a:r>
            <a:r>
              <a:rPr lang="en-US" sz="2400" spc="-25" dirty="0">
                <a:solidFill>
                  <a:srgbClr val="404040"/>
                </a:solidFill>
                <a:latin typeface="Abadi" panose="020B0604020104020204" pitchFamily="34" charset="0"/>
                <a:cs typeface="Carlito"/>
              </a:rPr>
              <a:t>size. </a:t>
            </a:r>
            <a:r>
              <a:rPr lang="en-US" sz="2400" spc="-5" dirty="0">
                <a:solidFill>
                  <a:srgbClr val="404040"/>
                </a:solidFill>
                <a:latin typeface="Abadi" panose="020B0604020104020204" pitchFamily="34" charset="0"/>
                <a:cs typeface="Carlito"/>
              </a:rPr>
              <a:t>In </a:t>
            </a:r>
            <a:r>
              <a:rPr lang="en-US" sz="2400" dirty="0">
                <a:solidFill>
                  <a:srgbClr val="404040"/>
                </a:solidFill>
                <a:latin typeface="Abadi" panose="020B0604020104020204" pitchFamily="34" charset="0"/>
                <a:cs typeface="Carlito"/>
              </a:rPr>
              <a:t>this  </a:t>
            </a:r>
            <a:r>
              <a:rPr lang="en-US" sz="2400" spc="-5" dirty="0">
                <a:solidFill>
                  <a:srgbClr val="404040"/>
                </a:solidFill>
                <a:latin typeface="Abadi" panose="020B0604020104020204" pitchFamily="34" charset="0"/>
                <a:cs typeface="Carlito"/>
              </a:rPr>
              <a:t>particular </a:t>
            </a:r>
            <a:r>
              <a:rPr lang="en-US" sz="2400" spc="-20" dirty="0">
                <a:solidFill>
                  <a:srgbClr val="404040"/>
                </a:solidFill>
                <a:latin typeface="Abadi" panose="020B0604020104020204" pitchFamily="34" charset="0"/>
                <a:cs typeface="Carlito"/>
              </a:rPr>
              <a:t>range </a:t>
            </a:r>
            <a:r>
              <a:rPr lang="en-US" sz="2400" spc="-5" dirty="0">
                <a:solidFill>
                  <a:srgbClr val="404040"/>
                </a:solidFill>
                <a:latin typeface="Abadi" panose="020B0604020104020204" pitchFamily="34" charset="0"/>
                <a:cs typeface="Carlito"/>
              </a:rPr>
              <a:t>of </a:t>
            </a:r>
            <a:r>
              <a:rPr lang="en-US" sz="2400" dirty="0">
                <a:solidFill>
                  <a:srgbClr val="404040"/>
                </a:solidFill>
                <a:latin typeface="Abadi" panose="020B0604020104020204" pitchFamily="34" charset="0"/>
                <a:cs typeface="Carlito"/>
              </a:rPr>
              <a:t>0-6000, </a:t>
            </a:r>
            <a:r>
              <a:rPr lang="en-US" sz="2400" spc="-20" dirty="0">
                <a:solidFill>
                  <a:srgbClr val="404040"/>
                </a:solidFill>
                <a:latin typeface="Abadi" panose="020B0604020104020204" pitchFamily="34" charset="0"/>
                <a:cs typeface="Carlito"/>
              </a:rPr>
              <a:t>interestingly </a:t>
            </a:r>
            <a:r>
              <a:rPr lang="en-US" sz="2400" spc="-5" dirty="0">
                <a:solidFill>
                  <a:srgbClr val="404040"/>
                </a:solidFill>
                <a:latin typeface="Abadi" panose="020B0604020104020204" pitchFamily="34" charset="0"/>
                <a:cs typeface="Carlito"/>
              </a:rPr>
              <a:t>there </a:t>
            </a:r>
            <a:r>
              <a:rPr lang="en-US" sz="2400" spc="-20" dirty="0">
                <a:solidFill>
                  <a:srgbClr val="404040"/>
                </a:solidFill>
                <a:latin typeface="Abadi" panose="020B0604020104020204" pitchFamily="34" charset="0"/>
                <a:cs typeface="Carlito"/>
              </a:rPr>
              <a:t>are two failed </a:t>
            </a:r>
            <a:r>
              <a:rPr lang="en-US" sz="2400" dirty="0">
                <a:solidFill>
                  <a:srgbClr val="404040"/>
                </a:solidFill>
                <a:latin typeface="Abadi" panose="020B0604020104020204" pitchFamily="34" charset="0"/>
                <a:cs typeface="Carlito"/>
              </a:rPr>
              <a:t>landings </a:t>
            </a:r>
            <a:r>
              <a:rPr lang="en-US" sz="2400" spc="-5" dirty="0">
                <a:solidFill>
                  <a:srgbClr val="404040"/>
                </a:solidFill>
                <a:latin typeface="Abadi" panose="020B0604020104020204" pitchFamily="34" charset="0"/>
                <a:cs typeface="Carlito"/>
              </a:rPr>
              <a:t>with payloads of </a:t>
            </a:r>
            <a:r>
              <a:rPr lang="en-US" sz="2400" spc="-45" dirty="0">
                <a:solidFill>
                  <a:srgbClr val="404040"/>
                </a:solidFill>
                <a:latin typeface="Abadi" panose="020B0604020104020204" pitchFamily="34" charset="0"/>
                <a:cs typeface="Carlito"/>
              </a:rPr>
              <a:t>zero</a:t>
            </a:r>
            <a:r>
              <a:rPr lang="en-US" sz="2400" spc="-30"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kg.</a:t>
            </a:r>
            <a:endParaRPr lang="en-US" sz="2400" dirty="0">
              <a:latin typeface="Abadi" panose="020B0604020104020204" pitchFamily="34" charset="0"/>
              <a:cs typeface="Carlito"/>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Success vs. Booster Version Category</a:t>
            </a:r>
          </a:p>
        </p:txBody>
      </p:sp>
      <p:sp>
        <p:nvSpPr>
          <p:cNvPr id="6" name="object 4">
            <a:extLst>
              <a:ext uri="{FF2B5EF4-FFF2-40B4-BE49-F238E27FC236}">
                <a16:creationId xmlns:a16="http://schemas.microsoft.com/office/drawing/2014/main" id="{93988654-FBD0-AC89-7A66-6DB9D9BB403A}"/>
              </a:ext>
            </a:extLst>
          </p:cNvPr>
          <p:cNvSpPr/>
          <p:nvPr/>
        </p:nvSpPr>
        <p:spPr>
          <a:xfrm>
            <a:off x="420719" y="1522879"/>
            <a:ext cx="11214184" cy="2679366"/>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345546" y="1769389"/>
            <a:ext cx="5810471" cy="4301904"/>
          </a:xfrm>
          <a:prstGeom prst="rect">
            <a:avLst/>
          </a:prstGeom>
        </p:spPr>
        <p:txBody>
          <a:bodyPr vert="horz" lIns="91440" tIns="45720" rIns="91440" bIns="45720" rtlCol="0" anchor="t">
            <a:normAutofit/>
          </a:bodyPr>
          <a:lstStyle/>
          <a:p>
            <a:pPr marL="12700" marR="2860040">
              <a:lnSpc>
                <a:spcPct val="120700"/>
              </a:lnSpc>
              <a:spcBef>
                <a:spcPts val="100"/>
              </a:spcBef>
            </a:pPr>
            <a:r>
              <a:rPr lang="en-US" sz="2000" spc="-5" dirty="0">
                <a:latin typeface="Abadi" panose="020B0604020104020204" pitchFamily="34" charset="0"/>
                <a:cs typeface="Carlito"/>
              </a:rPr>
              <a:t>All models had virtually the </a:t>
            </a:r>
            <a:r>
              <a:rPr lang="en-US" sz="2000" spc="-10" dirty="0">
                <a:latin typeface="Abadi" panose="020B0604020104020204" pitchFamily="34" charset="0"/>
                <a:cs typeface="Carlito"/>
              </a:rPr>
              <a:t>same </a:t>
            </a:r>
            <a:r>
              <a:rPr lang="en-US" sz="2000" spc="-20" dirty="0">
                <a:latin typeface="Abadi" panose="020B0604020104020204" pitchFamily="34" charset="0"/>
                <a:cs typeface="Carlito"/>
              </a:rPr>
              <a:t>accuracy </a:t>
            </a:r>
            <a:r>
              <a:rPr lang="en-US" sz="2000" spc="-5" dirty="0">
                <a:latin typeface="Abadi" panose="020B0604020104020204" pitchFamily="34" charset="0"/>
                <a:cs typeface="Carlito"/>
              </a:rPr>
              <a:t>on the </a:t>
            </a:r>
            <a:r>
              <a:rPr lang="en-US" sz="2000" spc="-20" dirty="0">
                <a:latin typeface="Abadi" panose="020B0604020104020204" pitchFamily="34" charset="0"/>
                <a:cs typeface="Carlito"/>
              </a:rPr>
              <a:t>test set </a:t>
            </a:r>
            <a:r>
              <a:rPr lang="en-US" sz="2000" spc="-15" dirty="0">
                <a:latin typeface="Abadi" panose="020B0604020104020204" pitchFamily="34" charset="0"/>
                <a:cs typeface="Carlito"/>
              </a:rPr>
              <a:t>at </a:t>
            </a:r>
            <a:r>
              <a:rPr lang="en-US" sz="2000" spc="-20" dirty="0">
                <a:latin typeface="Abadi" panose="020B0604020104020204" pitchFamily="34" charset="0"/>
                <a:cs typeface="Carlito"/>
              </a:rPr>
              <a:t>83.33% </a:t>
            </a:r>
            <a:r>
              <a:rPr lang="en-US" sz="2000" spc="-45" dirty="0">
                <a:latin typeface="Abadi" panose="020B0604020104020204" pitchFamily="34" charset="0"/>
                <a:cs typeface="Carlito"/>
              </a:rPr>
              <a:t>accuracy.  </a:t>
            </a:r>
            <a:r>
              <a:rPr lang="en-US" sz="2000" dirty="0">
                <a:latin typeface="Abadi" panose="020B0604020104020204" pitchFamily="34" charset="0"/>
                <a:cs typeface="Carlito"/>
              </a:rPr>
              <a:t>It </a:t>
            </a:r>
            <a:r>
              <a:rPr lang="en-US" sz="2000" spc="-5" dirty="0">
                <a:latin typeface="Abadi" panose="020B0604020104020204" pitchFamily="34" charset="0"/>
                <a:cs typeface="Carlito"/>
              </a:rPr>
              <a:t>should be </a:t>
            </a:r>
            <a:r>
              <a:rPr lang="en-US" sz="2000" spc="-15" dirty="0">
                <a:latin typeface="Abadi" panose="020B0604020104020204" pitchFamily="34" charset="0"/>
                <a:cs typeface="Carlito"/>
              </a:rPr>
              <a:t>noted </a:t>
            </a:r>
            <a:r>
              <a:rPr lang="en-US" sz="2000" spc="-10" dirty="0">
                <a:latin typeface="Abadi" panose="020B0604020104020204" pitchFamily="34" charset="0"/>
                <a:cs typeface="Carlito"/>
              </a:rPr>
              <a:t>that </a:t>
            </a:r>
            <a:r>
              <a:rPr lang="en-US" sz="2000" spc="-20" dirty="0">
                <a:latin typeface="Abadi" panose="020B0604020104020204" pitchFamily="34" charset="0"/>
                <a:cs typeface="Carlito"/>
              </a:rPr>
              <a:t>test size </a:t>
            </a:r>
            <a:r>
              <a:rPr lang="en-US" sz="2000" dirty="0">
                <a:latin typeface="Abadi" panose="020B0604020104020204" pitchFamily="34" charset="0"/>
                <a:cs typeface="Carlito"/>
              </a:rPr>
              <a:t>is </a:t>
            </a:r>
            <a:r>
              <a:rPr lang="en-US" sz="2000" spc="-5" dirty="0">
                <a:latin typeface="Abadi" panose="020B0604020104020204" pitchFamily="34" charset="0"/>
                <a:cs typeface="Carlito"/>
              </a:rPr>
              <a:t>small </a:t>
            </a:r>
            <a:r>
              <a:rPr lang="en-US" sz="2000" spc="-15" dirty="0">
                <a:latin typeface="Abadi" panose="020B0604020104020204" pitchFamily="34" charset="0"/>
                <a:cs typeface="Carlito"/>
              </a:rPr>
              <a:t>at </a:t>
            </a:r>
            <a:r>
              <a:rPr lang="en-US" sz="2000" spc="-5" dirty="0">
                <a:latin typeface="Abadi" panose="020B0604020104020204" pitchFamily="34" charset="0"/>
                <a:cs typeface="Carlito"/>
              </a:rPr>
              <a:t>only </a:t>
            </a:r>
            <a:r>
              <a:rPr lang="en-US" sz="2000" spc="-10" dirty="0">
                <a:latin typeface="Abadi" panose="020B0604020104020204" pitchFamily="34" charset="0"/>
                <a:cs typeface="Carlito"/>
              </a:rPr>
              <a:t>sample </a:t>
            </a:r>
            <a:r>
              <a:rPr lang="en-US" sz="2000" spc="-20" dirty="0">
                <a:latin typeface="Abadi" panose="020B0604020104020204" pitchFamily="34" charset="0"/>
                <a:cs typeface="Carlito"/>
              </a:rPr>
              <a:t>size </a:t>
            </a:r>
            <a:r>
              <a:rPr lang="en-US" sz="2000" spc="-5" dirty="0">
                <a:latin typeface="Abadi" panose="020B0604020104020204" pitchFamily="34" charset="0"/>
                <a:cs typeface="Carlito"/>
              </a:rPr>
              <a:t>of</a:t>
            </a:r>
            <a:r>
              <a:rPr lang="en-US" sz="2000" spc="-204" dirty="0">
                <a:latin typeface="Abadi" panose="020B0604020104020204" pitchFamily="34" charset="0"/>
                <a:cs typeface="Carlito"/>
              </a:rPr>
              <a:t> </a:t>
            </a:r>
            <a:r>
              <a:rPr lang="en-US" sz="2000" spc="-10" dirty="0">
                <a:latin typeface="Abadi" panose="020B0604020104020204" pitchFamily="34" charset="0"/>
                <a:cs typeface="Carlito"/>
              </a:rPr>
              <a:t>18.</a:t>
            </a:r>
            <a:endParaRPr lang="en-US" sz="2000" dirty="0">
              <a:latin typeface="Abadi" panose="020B0604020104020204" pitchFamily="34" charset="0"/>
              <a:cs typeface="Carlito"/>
            </a:endParaRPr>
          </a:p>
          <a:p>
            <a:pPr marL="12700">
              <a:lnSpc>
                <a:spcPct val="100000"/>
              </a:lnSpc>
              <a:spcBef>
                <a:spcPts val="250"/>
              </a:spcBef>
            </a:pPr>
            <a:r>
              <a:rPr lang="en-US" sz="2000" spc="-5" dirty="0">
                <a:latin typeface="Abadi" panose="020B0604020104020204" pitchFamily="34" charset="0"/>
                <a:cs typeface="Carlito"/>
              </a:rPr>
              <a:t>This </a:t>
            </a:r>
            <a:r>
              <a:rPr lang="en-US" sz="2000" spc="-20" dirty="0">
                <a:latin typeface="Abadi" panose="020B0604020104020204" pitchFamily="34" charset="0"/>
                <a:cs typeface="Carlito"/>
              </a:rPr>
              <a:t>can cause large variance </a:t>
            </a:r>
            <a:r>
              <a:rPr lang="en-US" sz="2000" dirty="0">
                <a:latin typeface="Abadi" panose="020B0604020104020204" pitchFamily="34" charset="0"/>
                <a:cs typeface="Carlito"/>
              </a:rPr>
              <a:t>in </a:t>
            </a:r>
            <a:r>
              <a:rPr lang="en-US" sz="2000" spc="-20" dirty="0">
                <a:latin typeface="Abadi" panose="020B0604020104020204" pitchFamily="34" charset="0"/>
                <a:cs typeface="Carlito"/>
              </a:rPr>
              <a:t>accuracy results, </a:t>
            </a:r>
            <a:r>
              <a:rPr lang="en-US" sz="2000" spc="-15" dirty="0">
                <a:latin typeface="Abadi" panose="020B0604020104020204" pitchFamily="34" charset="0"/>
                <a:cs typeface="Carlito"/>
              </a:rPr>
              <a:t>such </a:t>
            </a:r>
            <a:r>
              <a:rPr lang="en-US" sz="2000" spc="-5" dirty="0">
                <a:latin typeface="Abadi" panose="020B0604020104020204" pitchFamily="34" charset="0"/>
                <a:cs typeface="Carlito"/>
              </a:rPr>
              <a:t>as those in </a:t>
            </a:r>
            <a:r>
              <a:rPr lang="en-US" sz="2000" spc="-15" dirty="0">
                <a:latin typeface="Abadi" panose="020B0604020104020204" pitchFamily="34" charset="0"/>
                <a:cs typeface="Carlito"/>
              </a:rPr>
              <a:t>Decision </a:t>
            </a:r>
            <a:r>
              <a:rPr lang="en-US" sz="2000" spc="-65" dirty="0">
                <a:latin typeface="Abadi" panose="020B0604020104020204" pitchFamily="34" charset="0"/>
                <a:cs typeface="Carlito"/>
              </a:rPr>
              <a:t>Tree </a:t>
            </a:r>
            <a:r>
              <a:rPr lang="en-US" sz="2000" spc="-10" dirty="0">
                <a:latin typeface="Abadi" panose="020B0604020104020204" pitchFamily="34" charset="0"/>
                <a:cs typeface="Carlito"/>
              </a:rPr>
              <a:t>Classifier </a:t>
            </a:r>
            <a:r>
              <a:rPr lang="en-US" sz="2000" spc="-5" dirty="0">
                <a:latin typeface="Abadi" panose="020B0604020104020204" pitchFamily="34" charset="0"/>
                <a:cs typeface="Carlito"/>
              </a:rPr>
              <a:t>model in </a:t>
            </a:r>
            <a:r>
              <a:rPr lang="en-US" sz="2000" spc="-25" dirty="0">
                <a:latin typeface="Abadi" panose="020B0604020104020204" pitchFamily="34" charset="0"/>
                <a:cs typeface="Carlito"/>
              </a:rPr>
              <a:t>repeated</a:t>
            </a:r>
            <a:r>
              <a:rPr lang="en-US" sz="2000" spc="60" dirty="0">
                <a:latin typeface="Abadi" panose="020B0604020104020204" pitchFamily="34" charset="0"/>
                <a:cs typeface="Carlito"/>
              </a:rPr>
              <a:t> </a:t>
            </a:r>
            <a:r>
              <a:rPr lang="en-US" sz="2000" spc="-15" dirty="0">
                <a:latin typeface="Abadi" panose="020B0604020104020204" pitchFamily="34" charset="0"/>
                <a:cs typeface="Carlito"/>
              </a:rPr>
              <a:t>runs.</a:t>
            </a:r>
            <a:endParaRPr lang="en-US" sz="2000" dirty="0">
              <a:latin typeface="Abadi" panose="020B0604020104020204" pitchFamily="34" charset="0"/>
              <a:cs typeface="Carlito"/>
            </a:endParaRPr>
          </a:p>
          <a:p>
            <a:pPr marL="12700">
              <a:lnSpc>
                <a:spcPct val="100000"/>
              </a:lnSpc>
              <a:spcBef>
                <a:spcPts val="400"/>
              </a:spcBef>
            </a:pPr>
            <a:r>
              <a:rPr lang="en-US" sz="2000" spc="-55" dirty="0">
                <a:latin typeface="Abadi" panose="020B0604020104020204" pitchFamily="34" charset="0"/>
                <a:cs typeface="Carlito"/>
              </a:rPr>
              <a:t>We </a:t>
            </a:r>
            <a:r>
              <a:rPr lang="en-US" sz="2000" spc="-20" dirty="0">
                <a:latin typeface="Abadi" panose="020B0604020104020204" pitchFamily="34" charset="0"/>
                <a:cs typeface="Carlito"/>
              </a:rPr>
              <a:t>likely </a:t>
            </a:r>
            <a:r>
              <a:rPr lang="en-US" sz="2000" spc="-15" dirty="0">
                <a:latin typeface="Abadi" panose="020B0604020104020204" pitchFamily="34" charset="0"/>
                <a:cs typeface="Carlito"/>
              </a:rPr>
              <a:t>need </a:t>
            </a:r>
            <a:r>
              <a:rPr lang="en-US" sz="2000" spc="-25" dirty="0">
                <a:latin typeface="Abadi" panose="020B0604020104020204" pitchFamily="34" charset="0"/>
                <a:cs typeface="Carlito"/>
              </a:rPr>
              <a:t>more data </a:t>
            </a:r>
            <a:r>
              <a:rPr lang="en-US" sz="2000" spc="-15" dirty="0">
                <a:latin typeface="Abadi" panose="020B0604020104020204" pitchFamily="34" charset="0"/>
                <a:cs typeface="Carlito"/>
              </a:rPr>
              <a:t>to </a:t>
            </a:r>
            <a:r>
              <a:rPr lang="en-US" sz="2000" spc="-20" dirty="0">
                <a:latin typeface="Abadi" panose="020B0604020104020204" pitchFamily="34" charset="0"/>
                <a:cs typeface="Carlito"/>
              </a:rPr>
              <a:t>determine </a:t>
            </a:r>
            <a:r>
              <a:rPr lang="en-US" sz="2000" spc="-5" dirty="0">
                <a:latin typeface="Abadi" panose="020B0604020104020204" pitchFamily="34" charset="0"/>
                <a:cs typeface="Carlito"/>
              </a:rPr>
              <a:t>the </a:t>
            </a:r>
            <a:r>
              <a:rPr lang="en-US" sz="2000" spc="-20" dirty="0">
                <a:latin typeface="Abadi" panose="020B0604020104020204" pitchFamily="34" charset="0"/>
                <a:cs typeface="Carlito"/>
              </a:rPr>
              <a:t>best</a:t>
            </a:r>
            <a:r>
              <a:rPr lang="en-US" sz="2000" spc="114" dirty="0">
                <a:latin typeface="Abadi" panose="020B0604020104020204" pitchFamily="34" charset="0"/>
                <a:cs typeface="Carlito"/>
              </a:rPr>
              <a:t> </a:t>
            </a:r>
            <a:r>
              <a:rPr lang="en-US" sz="2000" spc="-15" dirty="0">
                <a:latin typeface="Abadi" panose="020B0604020104020204" pitchFamily="34" charset="0"/>
                <a:cs typeface="Carlito"/>
              </a:rPr>
              <a:t>model.</a:t>
            </a:r>
            <a:endParaRPr lang="en-US" sz="2000" dirty="0">
              <a:latin typeface="Abadi" panose="020B0604020104020204" pitchFamily="34" charset="0"/>
              <a:cs typeface="Carlito"/>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2" name="object 7">
            <a:extLst>
              <a:ext uri="{FF2B5EF4-FFF2-40B4-BE49-F238E27FC236}">
                <a16:creationId xmlns:a16="http://schemas.microsoft.com/office/drawing/2014/main" id="{84BD5B26-9DCE-E148-D99A-937CF2926C19}"/>
              </a:ext>
            </a:extLst>
          </p:cNvPr>
          <p:cNvSpPr/>
          <p:nvPr/>
        </p:nvSpPr>
        <p:spPr>
          <a:xfrm>
            <a:off x="770011" y="1760220"/>
            <a:ext cx="5076444" cy="4076700"/>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897880" y="1737360"/>
            <a:ext cx="5351747" cy="3931920"/>
          </a:xfrm>
          <a:prstGeom prst="rect">
            <a:avLst/>
          </a:prstGeom>
        </p:spPr>
        <p:txBody>
          <a:bodyPr>
            <a:normAutofit/>
          </a:bodyPr>
          <a:lstStyle/>
          <a:p>
            <a:pPr marL="12700" marR="158750">
              <a:lnSpc>
                <a:spcPct val="112500"/>
              </a:lnSpc>
              <a:spcBef>
                <a:spcPts val="100"/>
              </a:spcBef>
            </a:pPr>
            <a:r>
              <a:rPr lang="en-US" sz="1800" spc="-5" dirty="0">
                <a:latin typeface="Abadi" panose="020B0604020104020204" pitchFamily="34" charset="0"/>
                <a:cs typeface="Carlito"/>
              </a:rPr>
              <a:t>Since </a:t>
            </a:r>
            <a:r>
              <a:rPr lang="en-US" sz="1800" dirty="0">
                <a:latin typeface="Abadi" panose="020B0604020104020204" pitchFamily="34" charset="0"/>
                <a:cs typeface="Carlito"/>
              </a:rPr>
              <a:t>all </a:t>
            </a:r>
            <a:r>
              <a:rPr lang="en-US" sz="1800" spc="-5" dirty="0">
                <a:latin typeface="Abadi" panose="020B0604020104020204" pitchFamily="34" charset="0"/>
                <a:cs typeface="Carlito"/>
              </a:rPr>
              <a:t>models </a:t>
            </a:r>
            <a:r>
              <a:rPr lang="en-US" sz="1800" spc="-25" dirty="0">
                <a:latin typeface="Abadi" panose="020B0604020104020204" pitchFamily="34" charset="0"/>
                <a:cs typeface="Carlito"/>
              </a:rPr>
              <a:t>performed </a:t>
            </a:r>
            <a:r>
              <a:rPr lang="en-US" sz="1800" spc="-5" dirty="0">
                <a:latin typeface="Abadi" panose="020B0604020104020204" pitchFamily="34" charset="0"/>
                <a:cs typeface="Carlito"/>
              </a:rPr>
              <a:t>the </a:t>
            </a:r>
            <a:r>
              <a:rPr lang="en-US" sz="1800" spc="-10" dirty="0">
                <a:latin typeface="Abadi" panose="020B0604020104020204" pitchFamily="34" charset="0"/>
                <a:cs typeface="Carlito"/>
              </a:rPr>
              <a:t>same </a:t>
            </a:r>
            <a:r>
              <a:rPr lang="en-US" sz="1800" spc="-25" dirty="0">
                <a:latin typeface="Abadi" panose="020B0604020104020204" pitchFamily="34" charset="0"/>
                <a:cs typeface="Carlito"/>
              </a:rPr>
              <a:t>for </a:t>
            </a:r>
            <a:r>
              <a:rPr lang="en-US" sz="1800" spc="-5" dirty="0">
                <a:latin typeface="Abadi" panose="020B0604020104020204" pitchFamily="34" charset="0"/>
                <a:cs typeface="Carlito"/>
              </a:rPr>
              <a:t>the </a:t>
            </a:r>
            <a:r>
              <a:rPr lang="en-US" sz="1800" spc="-20" dirty="0">
                <a:latin typeface="Abadi" panose="020B0604020104020204" pitchFamily="34" charset="0"/>
                <a:cs typeface="Carlito"/>
              </a:rPr>
              <a:t>test set, </a:t>
            </a:r>
            <a:r>
              <a:rPr lang="en-US" sz="1800" spc="-5" dirty="0">
                <a:latin typeface="Abadi" panose="020B0604020104020204" pitchFamily="34" charset="0"/>
                <a:cs typeface="Carlito"/>
              </a:rPr>
              <a:t>the </a:t>
            </a:r>
            <a:r>
              <a:rPr lang="en-US" sz="1800" spc="-20" dirty="0">
                <a:latin typeface="Abadi" panose="020B0604020104020204" pitchFamily="34" charset="0"/>
                <a:cs typeface="Carlito"/>
              </a:rPr>
              <a:t>confusion </a:t>
            </a:r>
            <a:r>
              <a:rPr lang="en-US" sz="1800" spc="-10" dirty="0">
                <a:latin typeface="Abadi" panose="020B0604020104020204" pitchFamily="34" charset="0"/>
                <a:cs typeface="Carlito"/>
              </a:rPr>
              <a:t>matrix is </a:t>
            </a:r>
            <a:r>
              <a:rPr lang="en-US" sz="1800" spc="-5" dirty="0">
                <a:latin typeface="Abadi" panose="020B0604020104020204" pitchFamily="34" charset="0"/>
                <a:cs typeface="Carlito"/>
              </a:rPr>
              <a:t>the </a:t>
            </a:r>
            <a:r>
              <a:rPr lang="en-US" sz="1800" spc="-10" dirty="0">
                <a:latin typeface="Abadi" panose="020B0604020104020204" pitchFamily="34" charset="0"/>
                <a:cs typeface="Carlito"/>
              </a:rPr>
              <a:t>same </a:t>
            </a:r>
            <a:r>
              <a:rPr lang="en-US" sz="1800" spc="-20" dirty="0">
                <a:latin typeface="Abadi" panose="020B0604020104020204" pitchFamily="34" charset="0"/>
                <a:cs typeface="Carlito"/>
              </a:rPr>
              <a:t>across </a:t>
            </a:r>
            <a:r>
              <a:rPr lang="en-US" sz="1800" dirty="0">
                <a:latin typeface="Abadi" panose="020B0604020104020204" pitchFamily="34" charset="0"/>
                <a:cs typeface="Carlito"/>
              </a:rPr>
              <a:t>all </a:t>
            </a:r>
            <a:r>
              <a:rPr lang="en-US" sz="1800" spc="-5" dirty="0">
                <a:latin typeface="Abadi" panose="020B0604020104020204" pitchFamily="34" charset="0"/>
                <a:cs typeface="Carlito"/>
              </a:rPr>
              <a:t>models.  The </a:t>
            </a:r>
            <a:r>
              <a:rPr lang="en-US" sz="1800" spc="-15" dirty="0">
                <a:latin typeface="Abadi" panose="020B0604020104020204" pitchFamily="34" charset="0"/>
                <a:cs typeface="Carlito"/>
              </a:rPr>
              <a:t>models </a:t>
            </a:r>
            <a:r>
              <a:rPr lang="en-US" sz="1800" spc="-20" dirty="0">
                <a:latin typeface="Abadi" panose="020B0604020104020204" pitchFamily="34" charset="0"/>
                <a:cs typeface="Carlito"/>
              </a:rPr>
              <a:t>predicted </a:t>
            </a:r>
            <a:r>
              <a:rPr lang="en-US" sz="1800" spc="-5" dirty="0">
                <a:latin typeface="Abadi" panose="020B0604020104020204" pitchFamily="34" charset="0"/>
                <a:cs typeface="Carlito"/>
              </a:rPr>
              <a:t>12 </a:t>
            </a:r>
            <a:r>
              <a:rPr lang="en-US" sz="1800" spc="-20" dirty="0">
                <a:latin typeface="Abadi" panose="020B0604020104020204" pitchFamily="34" charset="0"/>
                <a:cs typeface="Carlito"/>
              </a:rPr>
              <a:t>successful </a:t>
            </a:r>
            <a:r>
              <a:rPr lang="en-US" sz="1800" spc="-10" dirty="0">
                <a:latin typeface="Abadi" panose="020B0604020104020204" pitchFamily="34" charset="0"/>
                <a:cs typeface="Carlito"/>
              </a:rPr>
              <a:t>landings </a:t>
            </a:r>
            <a:r>
              <a:rPr lang="en-US" sz="1800" spc="-5" dirty="0">
                <a:latin typeface="Abadi" panose="020B0604020104020204" pitchFamily="34" charset="0"/>
                <a:cs typeface="Carlito"/>
              </a:rPr>
              <a:t>when the true label</a:t>
            </a:r>
            <a:r>
              <a:rPr lang="en-US" sz="1800" spc="275" dirty="0">
                <a:latin typeface="Abadi" panose="020B0604020104020204" pitchFamily="34" charset="0"/>
                <a:cs typeface="Carlito"/>
              </a:rPr>
              <a:t> </a:t>
            </a:r>
            <a:r>
              <a:rPr lang="en-US" sz="1800" spc="-20" dirty="0">
                <a:latin typeface="Abadi" panose="020B0604020104020204" pitchFamily="34" charset="0"/>
                <a:cs typeface="Carlito"/>
              </a:rPr>
              <a:t>was successful </a:t>
            </a:r>
            <a:r>
              <a:rPr lang="en-US" sz="1800" spc="-10" dirty="0">
                <a:latin typeface="Abadi" panose="020B0604020104020204" pitchFamily="34" charset="0"/>
                <a:cs typeface="Carlito"/>
              </a:rPr>
              <a:t>landing.</a:t>
            </a:r>
            <a:endParaRPr lang="en-US" sz="1800" dirty="0">
              <a:latin typeface="Abadi" panose="020B0604020104020204" pitchFamily="34" charset="0"/>
              <a:cs typeface="Carlito"/>
            </a:endParaRPr>
          </a:p>
          <a:p>
            <a:pPr marL="12700">
              <a:lnSpc>
                <a:spcPct val="100000"/>
              </a:lnSpc>
              <a:spcBef>
                <a:spcPts val="405"/>
              </a:spcBef>
            </a:pPr>
            <a:r>
              <a:rPr lang="en-US" sz="1800" spc="-5" dirty="0">
                <a:latin typeface="Abadi" panose="020B0604020104020204" pitchFamily="34" charset="0"/>
                <a:cs typeface="Carlito"/>
              </a:rPr>
              <a:t>The </a:t>
            </a:r>
            <a:r>
              <a:rPr lang="en-US" sz="1800" spc="-15" dirty="0">
                <a:latin typeface="Abadi" panose="020B0604020104020204" pitchFamily="34" charset="0"/>
                <a:cs typeface="Carlito"/>
              </a:rPr>
              <a:t>models </a:t>
            </a:r>
            <a:r>
              <a:rPr lang="en-US" sz="1800" spc="-20" dirty="0">
                <a:latin typeface="Abadi" panose="020B0604020104020204" pitchFamily="34" charset="0"/>
                <a:cs typeface="Carlito"/>
              </a:rPr>
              <a:t>predicted </a:t>
            </a:r>
            <a:r>
              <a:rPr lang="en-US" sz="1800" spc="-5" dirty="0">
                <a:latin typeface="Abadi" panose="020B0604020104020204" pitchFamily="34" charset="0"/>
                <a:cs typeface="Carlito"/>
              </a:rPr>
              <a:t>3 </a:t>
            </a:r>
            <a:r>
              <a:rPr lang="en-US" sz="1800" spc="-20" dirty="0">
                <a:latin typeface="Abadi" panose="020B0604020104020204" pitchFamily="34" charset="0"/>
                <a:cs typeface="Carlito"/>
              </a:rPr>
              <a:t>unsuccessful </a:t>
            </a:r>
            <a:r>
              <a:rPr lang="en-US" sz="1800" spc="-10" dirty="0">
                <a:latin typeface="Abadi" panose="020B0604020104020204" pitchFamily="34" charset="0"/>
                <a:cs typeface="Carlito"/>
              </a:rPr>
              <a:t>landings </a:t>
            </a:r>
            <a:r>
              <a:rPr lang="en-US" sz="1800" spc="-5" dirty="0">
                <a:latin typeface="Abadi" panose="020B0604020104020204" pitchFamily="34" charset="0"/>
                <a:cs typeface="Carlito"/>
              </a:rPr>
              <a:t>when the true label </a:t>
            </a:r>
            <a:r>
              <a:rPr lang="en-US" sz="1800" spc="-15" dirty="0">
                <a:latin typeface="Abadi" panose="020B0604020104020204" pitchFamily="34" charset="0"/>
                <a:cs typeface="Carlito"/>
              </a:rPr>
              <a:t>was </a:t>
            </a:r>
            <a:r>
              <a:rPr lang="en-US" sz="1800" spc="-20" dirty="0">
                <a:latin typeface="Abadi" panose="020B0604020104020204" pitchFamily="34" charset="0"/>
                <a:cs typeface="Carlito"/>
              </a:rPr>
              <a:t>unsuccessful</a:t>
            </a:r>
            <a:r>
              <a:rPr lang="en-US" sz="1800" spc="140" dirty="0">
                <a:latin typeface="Abadi" panose="020B0604020104020204" pitchFamily="34" charset="0"/>
                <a:cs typeface="Carlito"/>
              </a:rPr>
              <a:t> </a:t>
            </a:r>
            <a:r>
              <a:rPr lang="en-US" sz="1800" spc="-10" dirty="0">
                <a:latin typeface="Abadi" panose="020B0604020104020204" pitchFamily="34" charset="0"/>
                <a:cs typeface="Carlito"/>
              </a:rPr>
              <a:t>landing.</a:t>
            </a:r>
            <a:endParaRPr lang="en-US" sz="1800" dirty="0">
              <a:latin typeface="Abadi" panose="020B0604020104020204" pitchFamily="34" charset="0"/>
              <a:cs typeface="Carlito"/>
            </a:endParaRPr>
          </a:p>
          <a:p>
            <a:pPr marL="12700" marR="5080">
              <a:lnSpc>
                <a:spcPts val="2330"/>
              </a:lnSpc>
              <a:spcBef>
                <a:spcPts val="135"/>
              </a:spcBef>
            </a:pPr>
            <a:r>
              <a:rPr lang="en-US" sz="1800" spc="-5" dirty="0">
                <a:latin typeface="Abadi" panose="020B0604020104020204" pitchFamily="34" charset="0"/>
                <a:cs typeface="Carlito"/>
              </a:rPr>
              <a:t>The </a:t>
            </a:r>
            <a:r>
              <a:rPr lang="en-US" sz="1800" spc="-15" dirty="0">
                <a:latin typeface="Abadi" panose="020B0604020104020204" pitchFamily="34" charset="0"/>
                <a:cs typeface="Carlito"/>
              </a:rPr>
              <a:t>models </a:t>
            </a:r>
            <a:r>
              <a:rPr lang="en-US" sz="1800" spc="-20" dirty="0">
                <a:latin typeface="Abadi" panose="020B0604020104020204" pitchFamily="34" charset="0"/>
                <a:cs typeface="Carlito"/>
              </a:rPr>
              <a:t>predicted </a:t>
            </a:r>
            <a:r>
              <a:rPr lang="en-US" sz="1800" spc="-5" dirty="0">
                <a:latin typeface="Abadi" panose="020B0604020104020204" pitchFamily="34" charset="0"/>
                <a:cs typeface="Carlito"/>
              </a:rPr>
              <a:t>3 </a:t>
            </a:r>
            <a:r>
              <a:rPr lang="en-US" sz="1800" spc="-20" dirty="0">
                <a:latin typeface="Abadi" panose="020B0604020104020204" pitchFamily="34" charset="0"/>
                <a:cs typeface="Carlito"/>
              </a:rPr>
              <a:t>successful </a:t>
            </a:r>
            <a:r>
              <a:rPr lang="en-US" sz="1800" spc="-10" dirty="0">
                <a:latin typeface="Abadi" panose="020B0604020104020204" pitchFamily="34" charset="0"/>
                <a:cs typeface="Carlito"/>
              </a:rPr>
              <a:t>landings </a:t>
            </a:r>
            <a:r>
              <a:rPr lang="en-US" sz="1800" spc="-5" dirty="0">
                <a:latin typeface="Abadi" panose="020B0604020104020204" pitchFamily="34" charset="0"/>
                <a:cs typeface="Carlito"/>
              </a:rPr>
              <a:t>when the true label </a:t>
            </a:r>
            <a:r>
              <a:rPr lang="en-US" sz="1800" spc="-20" dirty="0">
                <a:latin typeface="Abadi" panose="020B0604020104020204" pitchFamily="34" charset="0"/>
                <a:cs typeface="Carlito"/>
              </a:rPr>
              <a:t>was unsuccessful </a:t>
            </a:r>
            <a:r>
              <a:rPr lang="en-US" sz="1800" spc="-10" dirty="0">
                <a:latin typeface="Abadi" panose="020B0604020104020204" pitchFamily="34" charset="0"/>
                <a:cs typeface="Carlito"/>
              </a:rPr>
              <a:t>landings </a:t>
            </a:r>
            <a:r>
              <a:rPr lang="en-US" sz="1800" spc="-20" dirty="0">
                <a:latin typeface="Abadi" panose="020B0604020104020204" pitchFamily="34" charset="0"/>
                <a:cs typeface="Carlito"/>
              </a:rPr>
              <a:t>(false positives).  </a:t>
            </a:r>
            <a:r>
              <a:rPr lang="en-US" sz="1800" spc="-15" dirty="0">
                <a:latin typeface="Abadi" panose="020B0604020104020204" pitchFamily="34" charset="0"/>
                <a:cs typeface="Carlito"/>
              </a:rPr>
              <a:t>Our </a:t>
            </a:r>
            <a:r>
              <a:rPr lang="en-US" sz="1800" spc="-5" dirty="0">
                <a:latin typeface="Abadi" panose="020B0604020104020204" pitchFamily="34" charset="0"/>
                <a:cs typeface="Carlito"/>
              </a:rPr>
              <a:t>models </a:t>
            </a:r>
            <a:r>
              <a:rPr lang="en-US" sz="1800" spc="-20" dirty="0">
                <a:latin typeface="Abadi" panose="020B0604020104020204" pitchFamily="34" charset="0"/>
                <a:cs typeface="Carlito"/>
              </a:rPr>
              <a:t>over predict successful</a:t>
            </a:r>
            <a:r>
              <a:rPr lang="en-US" sz="1800" spc="130" dirty="0">
                <a:latin typeface="Abadi" panose="020B0604020104020204" pitchFamily="34" charset="0"/>
                <a:cs typeface="Carlito"/>
              </a:rPr>
              <a:t> </a:t>
            </a:r>
            <a:r>
              <a:rPr lang="en-US" sz="1800" spc="-10" dirty="0">
                <a:latin typeface="Abadi" panose="020B0604020104020204" pitchFamily="34" charset="0"/>
                <a:cs typeface="Carlito"/>
              </a:rPr>
              <a:t>landings.</a:t>
            </a:r>
            <a:endParaRPr lang="en-US" sz="1800" dirty="0">
              <a:latin typeface="Abadi" panose="020B0604020104020204" pitchFamily="34" charset="0"/>
              <a:cs typeface="Carlito"/>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2" name="object 7">
            <a:extLst>
              <a:ext uri="{FF2B5EF4-FFF2-40B4-BE49-F238E27FC236}">
                <a16:creationId xmlns:a16="http://schemas.microsoft.com/office/drawing/2014/main" id="{3B04D6BE-BB3F-875C-00B9-584DD2EFF6B3}"/>
              </a:ext>
            </a:extLst>
          </p:cNvPr>
          <p:cNvSpPr/>
          <p:nvPr/>
        </p:nvSpPr>
        <p:spPr>
          <a:xfrm>
            <a:off x="942373" y="1524000"/>
            <a:ext cx="4541520" cy="3453383"/>
          </a:xfrm>
          <a:prstGeom prst="rect">
            <a:avLst/>
          </a:prstGeom>
          <a:blipFill>
            <a:blip r:embed="rId3" cstate="print"/>
            <a:stretch>
              <a:fillRect/>
            </a:stretch>
          </a:blipFill>
        </p:spPr>
        <p:txBody>
          <a:bodyPr wrap="square" lIns="0" tIns="0" rIns="0" bIns="0" rtlCol="0"/>
          <a:lstStyle/>
          <a:p>
            <a:endParaRPr dirty="0"/>
          </a:p>
        </p:txBody>
      </p:sp>
      <p:sp>
        <p:nvSpPr>
          <p:cNvPr id="6" name="TextBox 5">
            <a:extLst>
              <a:ext uri="{FF2B5EF4-FFF2-40B4-BE49-F238E27FC236}">
                <a16:creationId xmlns:a16="http://schemas.microsoft.com/office/drawing/2014/main" id="{6E26FC42-F95D-84DC-F5F2-026293E72251}"/>
              </a:ext>
            </a:extLst>
          </p:cNvPr>
          <p:cNvSpPr txBox="1"/>
          <p:nvPr/>
        </p:nvSpPr>
        <p:spPr>
          <a:xfrm>
            <a:off x="1193833" y="5413684"/>
            <a:ext cx="4038600" cy="646331"/>
          </a:xfrm>
          <a:prstGeom prst="rect">
            <a:avLst/>
          </a:prstGeom>
          <a:noFill/>
        </p:spPr>
        <p:txBody>
          <a:bodyPr wrap="square">
            <a:spAutoFit/>
          </a:bodyPr>
          <a:lstStyle/>
          <a:p>
            <a:pPr marL="12700" marR="5080" algn="just">
              <a:lnSpc>
                <a:spcPct val="100000"/>
              </a:lnSpc>
              <a:spcBef>
                <a:spcPts val="100"/>
              </a:spcBef>
            </a:pPr>
            <a:r>
              <a:rPr lang="en-US" sz="1800" spc="-15" dirty="0">
                <a:latin typeface="Abadi" panose="020B0604020104020204" pitchFamily="34" charset="0"/>
                <a:cs typeface="Carlito"/>
              </a:rPr>
              <a:t>Correct predictions are </a:t>
            </a:r>
            <a:r>
              <a:rPr lang="en-US" sz="1800" spc="-5" dirty="0">
                <a:latin typeface="Abadi" panose="020B0604020104020204" pitchFamily="34" charset="0"/>
                <a:cs typeface="Carlito"/>
              </a:rPr>
              <a:t>on </a:t>
            </a:r>
            <a:r>
              <a:rPr lang="en-US" sz="1800" dirty="0">
                <a:latin typeface="Abadi" panose="020B0604020104020204" pitchFamily="34" charset="0"/>
                <a:cs typeface="Carlito"/>
              </a:rPr>
              <a:t>a </a:t>
            </a:r>
            <a:r>
              <a:rPr lang="en-US" sz="1800" spc="-10" dirty="0">
                <a:latin typeface="Abadi" panose="020B0604020104020204" pitchFamily="34" charset="0"/>
                <a:cs typeface="Carlito"/>
              </a:rPr>
              <a:t>diagonal </a:t>
            </a:r>
            <a:r>
              <a:rPr lang="en-US" sz="1800" spc="-20" dirty="0">
                <a:latin typeface="Abadi" panose="020B0604020104020204" pitchFamily="34" charset="0"/>
                <a:cs typeface="Carlito"/>
              </a:rPr>
              <a:t>from </a:t>
            </a:r>
            <a:r>
              <a:rPr lang="en-US" sz="1800" spc="-15" dirty="0">
                <a:latin typeface="Abadi" panose="020B0604020104020204" pitchFamily="34" charset="0"/>
                <a:cs typeface="Carlito"/>
              </a:rPr>
              <a:t>top </a:t>
            </a:r>
            <a:r>
              <a:rPr lang="en-US" sz="1800" spc="-5" dirty="0">
                <a:latin typeface="Abadi" panose="020B0604020104020204" pitchFamily="34" charset="0"/>
                <a:cs typeface="Carlito"/>
              </a:rPr>
              <a:t>left </a:t>
            </a:r>
            <a:r>
              <a:rPr lang="en-US" sz="1800" spc="-15" dirty="0">
                <a:latin typeface="Abadi" panose="020B0604020104020204" pitchFamily="34" charset="0"/>
                <a:cs typeface="Carlito"/>
              </a:rPr>
              <a:t>to </a:t>
            </a:r>
            <a:r>
              <a:rPr lang="en-US" sz="1800" spc="-20" dirty="0">
                <a:latin typeface="Abadi" panose="020B0604020104020204" pitchFamily="34" charset="0"/>
                <a:cs typeface="Carlito"/>
              </a:rPr>
              <a:t>bottom</a:t>
            </a:r>
            <a:r>
              <a:rPr lang="en-US" sz="1800" spc="-80" dirty="0">
                <a:latin typeface="Abadi" panose="020B0604020104020204" pitchFamily="34" charset="0"/>
                <a:cs typeface="Carlito"/>
              </a:rPr>
              <a:t> </a:t>
            </a:r>
            <a:r>
              <a:rPr lang="en-US" sz="1800" spc="-5" dirty="0">
                <a:latin typeface="Abadi" panose="020B0604020104020204" pitchFamily="34" charset="0"/>
                <a:cs typeface="Carlito"/>
              </a:rPr>
              <a:t>right.</a:t>
            </a:r>
            <a:endParaRPr lang="en-US" sz="1800" dirty="0">
              <a:latin typeface="Abadi" panose="020B0604020104020204" pitchFamily="34" charset="0"/>
              <a:cs typeface="Carlito"/>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8760"/>
            <a:ext cx="10515600" cy="4693920"/>
          </a:xfrm>
          <a:prstGeom prst="rect">
            <a:avLst/>
          </a:prstGeom>
        </p:spPr>
        <p:txBody>
          <a:bodyPr>
            <a:normAutofit fontScale="92500"/>
          </a:bodyPr>
          <a:lstStyle/>
          <a:p>
            <a:pPr marL="354965" indent="-342900">
              <a:lnSpc>
                <a:spcPct val="100000"/>
              </a:lnSpc>
              <a:spcBef>
                <a:spcPts val="490"/>
              </a:spcBef>
              <a:buClr>
                <a:schemeClr val="tx1"/>
              </a:buClr>
              <a:tabLst>
                <a:tab pos="196215" algn="l"/>
              </a:tabLst>
            </a:pPr>
            <a:r>
              <a:rPr lang="en-US" sz="2400" dirty="0">
                <a:solidFill>
                  <a:srgbClr val="404040"/>
                </a:solidFill>
                <a:latin typeface="Abadi" panose="020B0604020104020204" pitchFamily="34" charset="0"/>
                <a:cs typeface="Carlito"/>
              </a:rPr>
              <a:t>Our </a:t>
            </a:r>
            <a:r>
              <a:rPr lang="en-US" sz="2400" spc="-5" dirty="0">
                <a:solidFill>
                  <a:srgbClr val="404040"/>
                </a:solidFill>
                <a:latin typeface="Abadi" panose="020B0604020104020204" pitchFamily="34" charset="0"/>
                <a:cs typeface="Carlito"/>
              </a:rPr>
              <a:t>task: </a:t>
            </a:r>
            <a:r>
              <a:rPr lang="en-US" sz="2400" spc="-20" dirty="0">
                <a:solidFill>
                  <a:srgbClr val="404040"/>
                </a:solidFill>
                <a:latin typeface="Abadi" panose="020B0604020104020204" pitchFamily="34" charset="0"/>
                <a:cs typeface="Carlito"/>
              </a:rPr>
              <a:t>to develop </a:t>
            </a:r>
            <a:r>
              <a:rPr lang="en-US" sz="2400" dirty="0">
                <a:solidFill>
                  <a:srgbClr val="404040"/>
                </a:solidFill>
                <a:latin typeface="Abadi" panose="020B0604020104020204" pitchFamily="34" charset="0"/>
                <a:cs typeface="Carlito"/>
              </a:rPr>
              <a:t>a machine learning model </a:t>
            </a:r>
            <a:r>
              <a:rPr lang="en-US" sz="2400" spc="-25" dirty="0">
                <a:solidFill>
                  <a:srgbClr val="404040"/>
                </a:solidFill>
                <a:latin typeface="Abadi" panose="020B0604020104020204" pitchFamily="34" charset="0"/>
                <a:cs typeface="Carlito"/>
              </a:rPr>
              <a:t>for </a:t>
            </a:r>
            <a:r>
              <a:rPr lang="en-US" sz="2400" dirty="0">
                <a:solidFill>
                  <a:srgbClr val="404040"/>
                </a:solidFill>
                <a:latin typeface="Abadi" panose="020B0604020104020204" pitchFamily="34" charset="0"/>
                <a:cs typeface="Carlito"/>
              </a:rPr>
              <a:t>Space Y who </a:t>
            </a:r>
            <a:r>
              <a:rPr lang="en-US" sz="2400" spc="-20" dirty="0">
                <a:solidFill>
                  <a:srgbClr val="404040"/>
                </a:solidFill>
                <a:latin typeface="Abadi" panose="020B0604020104020204" pitchFamily="34" charset="0"/>
                <a:cs typeface="Carlito"/>
              </a:rPr>
              <a:t>wants to </a:t>
            </a:r>
            <a:r>
              <a:rPr lang="en-US" sz="2400" spc="-5" dirty="0">
                <a:solidFill>
                  <a:srgbClr val="404040"/>
                </a:solidFill>
                <a:latin typeface="Abadi" panose="020B0604020104020204" pitchFamily="34" charset="0"/>
                <a:cs typeface="Carlito"/>
              </a:rPr>
              <a:t>bid </a:t>
            </a:r>
            <a:r>
              <a:rPr lang="en-US" sz="2400" spc="-20" dirty="0">
                <a:solidFill>
                  <a:srgbClr val="404040"/>
                </a:solidFill>
                <a:latin typeface="Abadi" panose="020B0604020104020204" pitchFamily="34" charset="0"/>
                <a:cs typeface="Carlito"/>
              </a:rPr>
              <a:t>against</a:t>
            </a:r>
            <a:r>
              <a:rPr lang="en-US" sz="2400" spc="-70"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SpaceX</a:t>
            </a:r>
            <a:endParaRPr lang="en-US" sz="2400" dirty="0">
              <a:latin typeface="Abadi" panose="020B0604020104020204" pitchFamily="34" charset="0"/>
              <a:cs typeface="Carlito"/>
            </a:endParaRPr>
          </a:p>
          <a:p>
            <a:pPr marL="354965" indent="-342900">
              <a:lnSpc>
                <a:spcPct val="100000"/>
              </a:lnSpc>
              <a:spcBef>
                <a:spcPts val="395"/>
              </a:spcBef>
              <a:buClr>
                <a:schemeClr val="tx1"/>
              </a:buClr>
              <a:tabLst>
                <a:tab pos="196215" algn="l"/>
              </a:tabLst>
            </a:pPr>
            <a:r>
              <a:rPr lang="en-US" sz="2400" spc="-5" dirty="0">
                <a:solidFill>
                  <a:srgbClr val="404040"/>
                </a:solidFill>
                <a:latin typeface="Abadi" panose="020B0604020104020204" pitchFamily="34" charset="0"/>
                <a:cs typeface="Carlito"/>
              </a:rPr>
              <a:t>The goal </a:t>
            </a:r>
            <a:r>
              <a:rPr lang="en-US" sz="2400" dirty="0">
                <a:solidFill>
                  <a:srgbClr val="404040"/>
                </a:solidFill>
                <a:latin typeface="Abadi" panose="020B0604020104020204" pitchFamily="34" charset="0"/>
                <a:cs typeface="Carlito"/>
              </a:rPr>
              <a:t>of </a:t>
            </a:r>
            <a:r>
              <a:rPr lang="en-US" sz="2400" spc="-5" dirty="0">
                <a:solidFill>
                  <a:srgbClr val="404040"/>
                </a:solidFill>
                <a:latin typeface="Abadi" panose="020B0604020104020204" pitchFamily="34" charset="0"/>
                <a:cs typeface="Carlito"/>
              </a:rPr>
              <a:t>model is </a:t>
            </a:r>
            <a:r>
              <a:rPr lang="en-US" sz="2400" spc="-20" dirty="0">
                <a:solidFill>
                  <a:srgbClr val="404040"/>
                </a:solidFill>
                <a:latin typeface="Abadi" panose="020B0604020104020204" pitchFamily="34" charset="0"/>
                <a:cs typeface="Carlito"/>
              </a:rPr>
              <a:t>to </a:t>
            </a:r>
            <a:r>
              <a:rPr lang="en-US" sz="2400" spc="-5" dirty="0">
                <a:solidFill>
                  <a:srgbClr val="404040"/>
                </a:solidFill>
                <a:latin typeface="Abadi" panose="020B0604020104020204" pitchFamily="34" charset="0"/>
                <a:cs typeface="Carlito"/>
              </a:rPr>
              <a:t>predict when </a:t>
            </a:r>
            <a:r>
              <a:rPr lang="en-US" sz="2400" spc="-15" dirty="0">
                <a:solidFill>
                  <a:srgbClr val="404040"/>
                </a:solidFill>
                <a:latin typeface="Abadi" panose="020B0604020104020204" pitchFamily="34" charset="0"/>
                <a:cs typeface="Carlito"/>
              </a:rPr>
              <a:t>Stage </a:t>
            </a:r>
            <a:r>
              <a:rPr lang="en-US" sz="2400" dirty="0">
                <a:solidFill>
                  <a:srgbClr val="404040"/>
                </a:solidFill>
                <a:latin typeface="Abadi" panose="020B0604020104020204" pitchFamily="34" charset="0"/>
                <a:cs typeface="Carlito"/>
              </a:rPr>
              <a:t>1 </a:t>
            </a:r>
            <a:r>
              <a:rPr lang="en-US" sz="2400" spc="-5" dirty="0">
                <a:solidFill>
                  <a:srgbClr val="404040"/>
                </a:solidFill>
                <a:latin typeface="Abadi" panose="020B0604020104020204" pitchFamily="34" charset="0"/>
                <a:cs typeface="Carlito"/>
              </a:rPr>
              <a:t>will successfully </a:t>
            </a:r>
            <a:r>
              <a:rPr lang="en-US" sz="2400" dirty="0">
                <a:solidFill>
                  <a:srgbClr val="404040"/>
                </a:solidFill>
                <a:latin typeface="Abadi" panose="020B0604020104020204" pitchFamily="34" charset="0"/>
                <a:cs typeface="Carlito"/>
              </a:rPr>
              <a:t>land </a:t>
            </a:r>
            <a:r>
              <a:rPr lang="en-US" sz="2400" spc="-20" dirty="0">
                <a:solidFill>
                  <a:srgbClr val="404040"/>
                </a:solidFill>
                <a:latin typeface="Abadi" panose="020B0604020104020204" pitchFamily="34" charset="0"/>
                <a:cs typeface="Carlito"/>
              </a:rPr>
              <a:t>to </a:t>
            </a:r>
            <a:r>
              <a:rPr lang="en-US" sz="2400" spc="-35" dirty="0">
                <a:solidFill>
                  <a:srgbClr val="404040"/>
                </a:solidFill>
                <a:latin typeface="Abadi" panose="020B0604020104020204" pitchFamily="34" charset="0"/>
                <a:cs typeface="Carlito"/>
              </a:rPr>
              <a:t>save </a:t>
            </a:r>
            <a:r>
              <a:rPr lang="en-US" sz="2400" spc="-5" dirty="0">
                <a:solidFill>
                  <a:srgbClr val="404040"/>
                </a:solidFill>
                <a:latin typeface="Abadi" panose="020B0604020104020204" pitchFamily="34" charset="0"/>
                <a:cs typeface="Carlito"/>
              </a:rPr>
              <a:t>~$100 million</a:t>
            </a:r>
            <a:r>
              <a:rPr lang="en-US" sz="2400" spc="-110"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USD</a:t>
            </a:r>
            <a:endParaRPr lang="en-US" sz="2400" dirty="0">
              <a:latin typeface="Abadi" panose="020B0604020104020204" pitchFamily="34" charset="0"/>
              <a:cs typeface="Carlito"/>
            </a:endParaRPr>
          </a:p>
          <a:p>
            <a:pPr marL="354965" indent="-342900">
              <a:lnSpc>
                <a:spcPct val="100000"/>
              </a:lnSpc>
              <a:spcBef>
                <a:spcPts val="409"/>
              </a:spcBef>
              <a:buClr>
                <a:schemeClr val="tx1"/>
              </a:buClr>
              <a:tabLst>
                <a:tab pos="196215" algn="l"/>
              </a:tabLst>
            </a:pPr>
            <a:r>
              <a:rPr lang="en-US" sz="2400" spc="-5" dirty="0">
                <a:solidFill>
                  <a:srgbClr val="404040"/>
                </a:solidFill>
                <a:latin typeface="Abadi" panose="020B0604020104020204" pitchFamily="34" charset="0"/>
                <a:cs typeface="Carlito"/>
              </a:rPr>
              <a:t>Used </a:t>
            </a:r>
            <a:r>
              <a:rPr lang="en-US" sz="2400" spc="-25" dirty="0">
                <a:solidFill>
                  <a:srgbClr val="404040"/>
                </a:solidFill>
                <a:latin typeface="Abadi" panose="020B0604020104020204" pitchFamily="34" charset="0"/>
                <a:cs typeface="Carlito"/>
              </a:rPr>
              <a:t>data </a:t>
            </a:r>
            <a:r>
              <a:rPr lang="en-US" sz="2400" spc="-20" dirty="0">
                <a:solidFill>
                  <a:srgbClr val="404040"/>
                </a:solidFill>
                <a:latin typeface="Abadi" panose="020B0604020104020204" pitchFamily="34" charset="0"/>
                <a:cs typeface="Carlito"/>
              </a:rPr>
              <a:t>from </a:t>
            </a:r>
            <a:r>
              <a:rPr lang="en-US" sz="2400" dirty="0">
                <a:solidFill>
                  <a:srgbClr val="404040"/>
                </a:solidFill>
                <a:latin typeface="Abadi" panose="020B0604020104020204" pitchFamily="34" charset="0"/>
                <a:cs typeface="Carlito"/>
              </a:rPr>
              <a:t>a </a:t>
            </a:r>
            <a:r>
              <a:rPr lang="en-US" sz="2400" spc="-5" dirty="0">
                <a:solidFill>
                  <a:srgbClr val="404040"/>
                </a:solidFill>
                <a:latin typeface="Abadi" panose="020B0604020104020204" pitchFamily="34" charset="0"/>
                <a:cs typeface="Carlito"/>
              </a:rPr>
              <a:t>public </a:t>
            </a:r>
            <a:r>
              <a:rPr lang="en-US" sz="2400" dirty="0">
                <a:solidFill>
                  <a:srgbClr val="404040"/>
                </a:solidFill>
                <a:latin typeface="Abadi" panose="020B0604020104020204" pitchFamily="34" charset="0"/>
                <a:cs typeface="Carlito"/>
              </a:rPr>
              <a:t>SpaceX API and </a:t>
            </a:r>
            <a:r>
              <a:rPr lang="en-US" sz="2400" spc="-5" dirty="0">
                <a:solidFill>
                  <a:srgbClr val="404040"/>
                </a:solidFill>
                <a:latin typeface="Abadi" panose="020B0604020104020204" pitchFamily="34" charset="0"/>
                <a:cs typeface="Carlito"/>
              </a:rPr>
              <a:t>web scraping </a:t>
            </a:r>
            <a:r>
              <a:rPr lang="en-US" sz="2400" dirty="0">
                <a:solidFill>
                  <a:srgbClr val="404040"/>
                </a:solidFill>
                <a:latin typeface="Abadi" panose="020B0604020104020204" pitchFamily="34" charset="0"/>
                <a:cs typeface="Carlito"/>
              </a:rPr>
              <a:t>SpaceX Wikipedia</a:t>
            </a:r>
            <a:r>
              <a:rPr lang="en-US" sz="2400" spc="-19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page</a:t>
            </a:r>
            <a:endParaRPr lang="en-US" sz="2400" dirty="0">
              <a:latin typeface="Abadi" panose="020B0604020104020204" pitchFamily="34" charset="0"/>
              <a:cs typeface="Carlito"/>
            </a:endParaRPr>
          </a:p>
          <a:p>
            <a:pPr marL="354965" indent="-342900">
              <a:lnSpc>
                <a:spcPct val="100000"/>
              </a:lnSpc>
              <a:spcBef>
                <a:spcPts val="400"/>
              </a:spcBef>
              <a:buClr>
                <a:schemeClr val="tx1"/>
              </a:buClr>
              <a:tabLst>
                <a:tab pos="196215" algn="l"/>
              </a:tabLst>
            </a:pPr>
            <a:r>
              <a:rPr lang="en-US" sz="2400" spc="-25" dirty="0">
                <a:solidFill>
                  <a:srgbClr val="404040"/>
                </a:solidFill>
                <a:latin typeface="Abadi" panose="020B0604020104020204" pitchFamily="34" charset="0"/>
                <a:cs typeface="Carlito"/>
              </a:rPr>
              <a:t>Created data </a:t>
            </a:r>
            <a:r>
              <a:rPr lang="en-US" sz="2400" spc="-5" dirty="0">
                <a:solidFill>
                  <a:srgbClr val="404040"/>
                </a:solidFill>
                <a:latin typeface="Abadi" panose="020B0604020104020204" pitchFamily="34" charset="0"/>
                <a:cs typeface="Carlito"/>
              </a:rPr>
              <a:t>labels </a:t>
            </a:r>
            <a:r>
              <a:rPr lang="en-US" sz="2400" dirty="0">
                <a:solidFill>
                  <a:srgbClr val="404040"/>
                </a:solidFill>
                <a:latin typeface="Abadi" panose="020B0604020104020204" pitchFamily="34" charset="0"/>
                <a:cs typeface="Carlito"/>
              </a:rPr>
              <a:t>and </a:t>
            </a:r>
            <a:r>
              <a:rPr lang="en-US" sz="2400" spc="-25" dirty="0">
                <a:solidFill>
                  <a:srgbClr val="404040"/>
                </a:solidFill>
                <a:latin typeface="Abadi" panose="020B0604020104020204" pitchFamily="34" charset="0"/>
                <a:cs typeface="Carlito"/>
              </a:rPr>
              <a:t>stored data into </a:t>
            </a:r>
            <a:r>
              <a:rPr lang="en-US" sz="2400" dirty="0">
                <a:solidFill>
                  <a:srgbClr val="404040"/>
                </a:solidFill>
                <a:latin typeface="Abadi" panose="020B0604020104020204" pitchFamily="34" charset="0"/>
                <a:cs typeface="Carlito"/>
              </a:rPr>
              <a:t>a </a:t>
            </a:r>
            <a:r>
              <a:rPr lang="en-US" sz="2400" spc="-5" dirty="0">
                <a:solidFill>
                  <a:srgbClr val="404040"/>
                </a:solidFill>
                <a:latin typeface="Abadi" panose="020B0604020104020204" pitchFamily="34" charset="0"/>
                <a:cs typeface="Carlito"/>
              </a:rPr>
              <a:t>DB2 SQL</a:t>
            </a:r>
            <a:r>
              <a:rPr lang="en-US" sz="2400" spc="-1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database</a:t>
            </a:r>
            <a:endParaRPr lang="en-US" sz="2400" dirty="0">
              <a:latin typeface="Abadi" panose="020B0604020104020204" pitchFamily="34" charset="0"/>
              <a:cs typeface="Carlito"/>
            </a:endParaRPr>
          </a:p>
          <a:p>
            <a:pPr marL="354965" indent="-342900">
              <a:lnSpc>
                <a:spcPct val="100000"/>
              </a:lnSpc>
              <a:spcBef>
                <a:spcPts val="395"/>
              </a:spcBef>
              <a:buClr>
                <a:schemeClr val="tx1"/>
              </a:buClr>
              <a:tabLst>
                <a:tab pos="196215" algn="l"/>
              </a:tabLst>
            </a:pPr>
            <a:r>
              <a:rPr lang="en-US" sz="2400" spc="-25" dirty="0">
                <a:solidFill>
                  <a:srgbClr val="404040"/>
                </a:solidFill>
                <a:latin typeface="Abadi" panose="020B0604020104020204" pitchFamily="34" charset="0"/>
                <a:cs typeface="Carlito"/>
              </a:rPr>
              <a:t>Created </a:t>
            </a:r>
            <a:r>
              <a:rPr lang="en-US" sz="2400" dirty="0">
                <a:solidFill>
                  <a:srgbClr val="404040"/>
                </a:solidFill>
                <a:latin typeface="Abadi" panose="020B0604020104020204" pitchFamily="34" charset="0"/>
                <a:cs typeface="Carlito"/>
              </a:rPr>
              <a:t>a </a:t>
            </a:r>
            <a:r>
              <a:rPr lang="en-US" sz="2400" spc="-5" dirty="0">
                <a:solidFill>
                  <a:srgbClr val="404040"/>
                </a:solidFill>
                <a:latin typeface="Abadi" panose="020B0604020104020204" pitchFamily="34" charset="0"/>
                <a:cs typeface="Carlito"/>
              </a:rPr>
              <a:t>dashboard </a:t>
            </a:r>
            <a:r>
              <a:rPr lang="en-US" sz="2400" spc="-25" dirty="0">
                <a:solidFill>
                  <a:srgbClr val="404040"/>
                </a:solidFill>
                <a:latin typeface="Abadi" panose="020B0604020104020204" pitchFamily="34" charset="0"/>
                <a:cs typeface="Carlito"/>
              </a:rPr>
              <a:t>for</a:t>
            </a:r>
            <a:r>
              <a:rPr lang="en-US" sz="2400" spc="-125" dirty="0">
                <a:solidFill>
                  <a:srgbClr val="404040"/>
                </a:solidFill>
                <a:latin typeface="Abadi" panose="020B0604020104020204" pitchFamily="34" charset="0"/>
                <a:cs typeface="Carlito"/>
              </a:rPr>
              <a:t> </a:t>
            </a:r>
            <a:r>
              <a:rPr lang="en-US" sz="2400" spc="-20" dirty="0">
                <a:solidFill>
                  <a:srgbClr val="404040"/>
                </a:solidFill>
                <a:latin typeface="Abadi" panose="020B0604020104020204" pitchFamily="34" charset="0"/>
                <a:cs typeface="Carlito"/>
              </a:rPr>
              <a:t>visualization</a:t>
            </a:r>
            <a:endParaRPr lang="en-US" sz="2400" dirty="0">
              <a:latin typeface="Abadi" panose="020B0604020104020204" pitchFamily="34" charset="0"/>
              <a:cs typeface="Carlito"/>
            </a:endParaRPr>
          </a:p>
          <a:p>
            <a:pPr marL="354965" indent="-342900">
              <a:lnSpc>
                <a:spcPct val="100000"/>
              </a:lnSpc>
              <a:spcBef>
                <a:spcPts val="405"/>
              </a:spcBef>
              <a:buClr>
                <a:schemeClr val="tx1"/>
              </a:buClr>
              <a:tabLst>
                <a:tab pos="196215" algn="l"/>
              </a:tabLst>
            </a:pPr>
            <a:r>
              <a:rPr lang="en-US" sz="2400" spc="-50" dirty="0">
                <a:solidFill>
                  <a:srgbClr val="404040"/>
                </a:solidFill>
                <a:latin typeface="Abadi" panose="020B0604020104020204" pitchFamily="34" charset="0"/>
                <a:cs typeface="Carlito"/>
              </a:rPr>
              <a:t>We </a:t>
            </a:r>
            <a:r>
              <a:rPr lang="en-US" sz="2400" spc="-25" dirty="0">
                <a:solidFill>
                  <a:srgbClr val="404040"/>
                </a:solidFill>
                <a:latin typeface="Abadi" panose="020B0604020104020204" pitchFamily="34" charset="0"/>
                <a:cs typeface="Carlito"/>
              </a:rPr>
              <a:t>created </a:t>
            </a:r>
            <a:r>
              <a:rPr lang="en-US" sz="2400" dirty="0">
                <a:solidFill>
                  <a:srgbClr val="404040"/>
                </a:solidFill>
                <a:latin typeface="Abadi" panose="020B0604020104020204" pitchFamily="34" charset="0"/>
                <a:cs typeface="Carlito"/>
              </a:rPr>
              <a:t>a machine learning model </a:t>
            </a:r>
            <a:r>
              <a:rPr lang="en-US" sz="2400" spc="-5" dirty="0">
                <a:solidFill>
                  <a:srgbClr val="404040"/>
                </a:solidFill>
                <a:latin typeface="Abadi" panose="020B0604020104020204" pitchFamily="34" charset="0"/>
                <a:cs typeface="Carlito"/>
              </a:rPr>
              <a:t>with </a:t>
            </a:r>
            <a:r>
              <a:rPr lang="en-US" sz="2400" dirty="0">
                <a:solidFill>
                  <a:srgbClr val="404040"/>
                </a:solidFill>
                <a:latin typeface="Abadi" panose="020B0604020104020204" pitchFamily="34" charset="0"/>
                <a:cs typeface="Carlito"/>
              </a:rPr>
              <a:t>an </a:t>
            </a:r>
            <a:r>
              <a:rPr lang="en-US" sz="2400" spc="-5" dirty="0">
                <a:solidFill>
                  <a:srgbClr val="404040"/>
                </a:solidFill>
                <a:latin typeface="Abadi" panose="020B0604020104020204" pitchFamily="34" charset="0"/>
                <a:cs typeface="Carlito"/>
              </a:rPr>
              <a:t>accuracy of</a:t>
            </a:r>
            <a:r>
              <a:rPr lang="en-US" sz="2400" spc="-105"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83%</a:t>
            </a:r>
            <a:endParaRPr lang="en-US" sz="2400" dirty="0">
              <a:latin typeface="Abadi" panose="020B0604020104020204" pitchFamily="34" charset="0"/>
              <a:cs typeface="Carlito"/>
            </a:endParaRPr>
          </a:p>
          <a:p>
            <a:pPr marL="354965" marR="276860" indent="-342900">
              <a:lnSpc>
                <a:spcPts val="2160"/>
              </a:lnSpc>
              <a:spcBef>
                <a:spcPts val="635"/>
              </a:spcBef>
              <a:buClr>
                <a:schemeClr val="tx1"/>
              </a:buClr>
              <a:tabLst>
                <a:tab pos="196215" algn="l"/>
              </a:tabLst>
            </a:pPr>
            <a:r>
              <a:rPr lang="en-US" sz="2400" spc="-5" dirty="0" err="1">
                <a:solidFill>
                  <a:srgbClr val="404040"/>
                </a:solidFill>
                <a:latin typeface="Abadi" panose="020B0604020104020204" pitchFamily="34" charset="0"/>
                <a:cs typeface="Carlito"/>
              </a:rPr>
              <a:t>Allon</a:t>
            </a:r>
            <a:r>
              <a:rPr lang="en-US" sz="2400" spc="-5"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Mask </a:t>
            </a:r>
            <a:r>
              <a:rPr lang="en-US" sz="2400" spc="-5" dirty="0">
                <a:solidFill>
                  <a:srgbClr val="404040"/>
                </a:solidFill>
                <a:latin typeface="Abadi" panose="020B0604020104020204" pitchFamily="34" charset="0"/>
                <a:cs typeface="Carlito"/>
              </a:rPr>
              <a:t>of </a:t>
            </a:r>
            <a:r>
              <a:rPr lang="en-US" sz="2400" dirty="0" err="1">
                <a:solidFill>
                  <a:srgbClr val="404040"/>
                </a:solidFill>
                <a:latin typeface="Abadi" panose="020B0604020104020204" pitchFamily="34" charset="0"/>
                <a:cs typeface="Carlito"/>
              </a:rPr>
              <a:t>SpaceY</a:t>
            </a:r>
            <a:r>
              <a:rPr lang="en-US" sz="2400"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can use </a:t>
            </a:r>
            <a:r>
              <a:rPr lang="en-US" sz="2400" dirty="0">
                <a:solidFill>
                  <a:srgbClr val="404040"/>
                </a:solidFill>
                <a:latin typeface="Abadi" panose="020B0604020104020204" pitchFamily="34" charset="0"/>
                <a:cs typeface="Carlito"/>
              </a:rPr>
              <a:t>this model </a:t>
            </a:r>
            <a:r>
              <a:rPr lang="en-US" sz="2400" spc="-20" dirty="0">
                <a:solidFill>
                  <a:srgbClr val="404040"/>
                </a:solidFill>
                <a:latin typeface="Abadi" panose="020B0604020104020204" pitchFamily="34" charset="0"/>
                <a:cs typeface="Carlito"/>
              </a:rPr>
              <a:t>to </a:t>
            </a:r>
            <a:r>
              <a:rPr lang="en-US" sz="2400" spc="-5" dirty="0">
                <a:solidFill>
                  <a:srgbClr val="404040"/>
                </a:solidFill>
                <a:latin typeface="Abadi" panose="020B0604020104020204" pitchFamily="34" charset="0"/>
                <a:cs typeface="Carlito"/>
              </a:rPr>
              <a:t>predict with </a:t>
            </a:r>
            <a:r>
              <a:rPr lang="en-US" sz="2400" spc="-20" dirty="0">
                <a:solidFill>
                  <a:srgbClr val="404040"/>
                </a:solidFill>
                <a:latin typeface="Abadi" panose="020B0604020104020204" pitchFamily="34" charset="0"/>
                <a:cs typeface="Carlito"/>
              </a:rPr>
              <a:t>relatively </a:t>
            </a:r>
            <a:r>
              <a:rPr lang="en-US" sz="2400" spc="-5" dirty="0">
                <a:solidFill>
                  <a:srgbClr val="404040"/>
                </a:solidFill>
                <a:latin typeface="Abadi" panose="020B0604020104020204" pitchFamily="34" charset="0"/>
                <a:cs typeface="Carlito"/>
              </a:rPr>
              <a:t>high accuracy whether </a:t>
            </a:r>
            <a:r>
              <a:rPr lang="en-US" sz="2400" dirty="0">
                <a:solidFill>
                  <a:srgbClr val="404040"/>
                </a:solidFill>
                <a:latin typeface="Abadi" panose="020B0604020104020204" pitchFamily="34" charset="0"/>
                <a:cs typeface="Carlito"/>
              </a:rPr>
              <a:t>a  launch </a:t>
            </a:r>
            <a:r>
              <a:rPr lang="en-US" sz="2400" spc="-5" dirty="0">
                <a:solidFill>
                  <a:srgbClr val="404040"/>
                </a:solidFill>
                <a:latin typeface="Abadi" panose="020B0604020104020204" pitchFamily="34" charset="0"/>
                <a:cs typeface="Carlito"/>
              </a:rPr>
              <a:t>will </a:t>
            </a:r>
            <a:r>
              <a:rPr lang="en-US" sz="2400" spc="-35" dirty="0">
                <a:solidFill>
                  <a:srgbClr val="404040"/>
                </a:solidFill>
                <a:latin typeface="Abadi" panose="020B0604020104020204" pitchFamily="34" charset="0"/>
                <a:cs typeface="Carlito"/>
              </a:rPr>
              <a:t>have </a:t>
            </a:r>
            <a:r>
              <a:rPr lang="en-US" sz="2400" dirty="0">
                <a:solidFill>
                  <a:srgbClr val="404040"/>
                </a:solidFill>
                <a:latin typeface="Abadi" panose="020B0604020104020204" pitchFamily="34" charset="0"/>
                <a:cs typeface="Carlito"/>
              </a:rPr>
              <a:t>a </a:t>
            </a:r>
            <a:r>
              <a:rPr lang="en-US" sz="2400" spc="-5" dirty="0">
                <a:solidFill>
                  <a:srgbClr val="404040"/>
                </a:solidFill>
                <a:latin typeface="Abadi" panose="020B0604020104020204" pitchFamily="34" charset="0"/>
                <a:cs typeface="Carlito"/>
              </a:rPr>
              <a:t>successful </a:t>
            </a:r>
            <a:r>
              <a:rPr lang="en-US" sz="2400" spc="-20" dirty="0">
                <a:solidFill>
                  <a:srgbClr val="404040"/>
                </a:solidFill>
                <a:latin typeface="Abadi" panose="020B0604020104020204" pitchFamily="34" charset="0"/>
                <a:cs typeface="Carlito"/>
              </a:rPr>
              <a:t>Stage </a:t>
            </a:r>
            <a:r>
              <a:rPr lang="en-US" sz="2400" dirty="0">
                <a:solidFill>
                  <a:srgbClr val="404040"/>
                </a:solidFill>
                <a:latin typeface="Abadi" panose="020B0604020104020204" pitchFamily="34" charset="0"/>
                <a:cs typeface="Carlito"/>
              </a:rPr>
              <a:t>1 landing </a:t>
            </a:r>
            <a:r>
              <a:rPr lang="en-US" sz="2400" spc="-25" dirty="0">
                <a:solidFill>
                  <a:srgbClr val="404040"/>
                </a:solidFill>
                <a:latin typeface="Abadi" panose="020B0604020104020204" pitchFamily="34" charset="0"/>
                <a:cs typeface="Carlito"/>
              </a:rPr>
              <a:t>before </a:t>
            </a:r>
            <a:r>
              <a:rPr lang="en-US" sz="2400" dirty="0">
                <a:solidFill>
                  <a:srgbClr val="404040"/>
                </a:solidFill>
                <a:latin typeface="Abadi" panose="020B0604020104020204" pitchFamily="34" charset="0"/>
                <a:cs typeface="Carlito"/>
              </a:rPr>
              <a:t>launch </a:t>
            </a:r>
            <a:r>
              <a:rPr lang="en-US" sz="2400" spc="-20" dirty="0">
                <a:solidFill>
                  <a:srgbClr val="404040"/>
                </a:solidFill>
                <a:latin typeface="Abadi" panose="020B0604020104020204" pitchFamily="34" charset="0"/>
                <a:cs typeface="Carlito"/>
              </a:rPr>
              <a:t>to </a:t>
            </a:r>
            <a:r>
              <a:rPr lang="en-US" sz="2400" spc="-5" dirty="0">
                <a:solidFill>
                  <a:srgbClr val="404040"/>
                </a:solidFill>
                <a:latin typeface="Abadi" panose="020B0604020104020204" pitchFamily="34" charset="0"/>
                <a:cs typeface="Carlito"/>
              </a:rPr>
              <a:t>determine whether </a:t>
            </a:r>
            <a:r>
              <a:rPr lang="en-US" sz="2400" dirty="0">
                <a:solidFill>
                  <a:srgbClr val="404040"/>
                </a:solidFill>
                <a:latin typeface="Abadi" panose="020B0604020104020204" pitchFamily="34" charset="0"/>
                <a:cs typeface="Carlito"/>
              </a:rPr>
              <a:t>the launch  </a:t>
            </a:r>
            <a:r>
              <a:rPr lang="en-US" sz="2400" spc="-5" dirty="0">
                <a:solidFill>
                  <a:srgbClr val="404040"/>
                </a:solidFill>
                <a:latin typeface="Abadi" panose="020B0604020104020204" pitchFamily="34" charset="0"/>
                <a:cs typeface="Carlito"/>
              </a:rPr>
              <a:t>should be </a:t>
            </a:r>
            <a:r>
              <a:rPr lang="en-US" sz="2400" dirty="0">
                <a:solidFill>
                  <a:srgbClr val="404040"/>
                </a:solidFill>
                <a:latin typeface="Abadi" panose="020B0604020104020204" pitchFamily="34" charset="0"/>
                <a:cs typeface="Carlito"/>
              </a:rPr>
              <a:t>made </a:t>
            </a:r>
            <a:r>
              <a:rPr lang="en-US" sz="2400" spc="-5" dirty="0">
                <a:solidFill>
                  <a:srgbClr val="404040"/>
                </a:solidFill>
                <a:latin typeface="Abadi" panose="020B0604020104020204" pitchFamily="34" charset="0"/>
                <a:cs typeface="Carlito"/>
              </a:rPr>
              <a:t>or</a:t>
            </a:r>
            <a:r>
              <a:rPr lang="en-US" sz="2400" spc="-10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not</a:t>
            </a:r>
            <a:endParaRPr lang="en-US" sz="2400" dirty="0">
              <a:latin typeface="Abadi" panose="020B0604020104020204" pitchFamily="34" charset="0"/>
              <a:cs typeface="Carlito"/>
            </a:endParaRPr>
          </a:p>
          <a:p>
            <a:pPr marL="354965" marR="5080" indent="-342900">
              <a:lnSpc>
                <a:spcPts val="2200"/>
              </a:lnSpc>
              <a:spcBef>
                <a:spcPts val="605"/>
              </a:spcBef>
              <a:buClr>
                <a:schemeClr val="tx1"/>
              </a:buClr>
              <a:tabLst>
                <a:tab pos="196215" algn="l"/>
              </a:tabLst>
            </a:pPr>
            <a:r>
              <a:rPr lang="en-US" sz="2400" spc="-5" dirty="0">
                <a:solidFill>
                  <a:srgbClr val="404040"/>
                </a:solidFill>
                <a:latin typeface="Abadi" panose="020B0604020104020204" pitchFamily="34" charset="0"/>
                <a:cs typeface="Carlito"/>
              </a:rPr>
              <a:t>If possible </a:t>
            </a:r>
            <a:r>
              <a:rPr lang="en-US" sz="2400" spc="-20" dirty="0">
                <a:solidFill>
                  <a:srgbClr val="404040"/>
                </a:solidFill>
                <a:latin typeface="Abadi" panose="020B0604020104020204" pitchFamily="34" charset="0"/>
                <a:cs typeface="Carlito"/>
              </a:rPr>
              <a:t>more </a:t>
            </a:r>
            <a:r>
              <a:rPr lang="en-US" sz="2400" spc="-25" dirty="0">
                <a:solidFill>
                  <a:srgbClr val="404040"/>
                </a:solidFill>
                <a:latin typeface="Abadi" panose="020B0604020104020204" pitchFamily="34" charset="0"/>
                <a:cs typeface="Carlito"/>
              </a:rPr>
              <a:t>data </a:t>
            </a:r>
            <a:r>
              <a:rPr lang="en-US" sz="2400" spc="-5" dirty="0">
                <a:solidFill>
                  <a:srgbClr val="404040"/>
                </a:solidFill>
                <a:latin typeface="Abadi" panose="020B0604020104020204" pitchFamily="34" charset="0"/>
                <a:cs typeface="Carlito"/>
              </a:rPr>
              <a:t>should </a:t>
            </a:r>
            <a:r>
              <a:rPr lang="en-US" sz="2400" dirty="0">
                <a:solidFill>
                  <a:srgbClr val="404040"/>
                </a:solidFill>
                <a:latin typeface="Abadi" panose="020B0604020104020204" pitchFamily="34" charset="0"/>
                <a:cs typeface="Carlito"/>
              </a:rPr>
              <a:t>be </a:t>
            </a:r>
            <a:r>
              <a:rPr lang="en-US" sz="2400" spc="-5" dirty="0">
                <a:solidFill>
                  <a:srgbClr val="404040"/>
                </a:solidFill>
                <a:latin typeface="Abadi" panose="020B0604020104020204" pitchFamily="34" charset="0"/>
                <a:cs typeface="Carlito"/>
              </a:rPr>
              <a:t>collected </a:t>
            </a:r>
            <a:r>
              <a:rPr lang="en-US" sz="2400" spc="-20" dirty="0">
                <a:solidFill>
                  <a:srgbClr val="404040"/>
                </a:solidFill>
                <a:latin typeface="Abadi" panose="020B0604020104020204" pitchFamily="34" charset="0"/>
                <a:cs typeface="Carlito"/>
              </a:rPr>
              <a:t>to </a:t>
            </a:r>
            <a:r>
              <a:rPr lang="en-US" sz="2400" spc="-25" dirty="0">
                <a:solidFill>
                  <a:srgbClr val="404040"/>
                </a:solidFill>
                <a:latin typeface="Abadi" panose="020B0604020104020204" pitchFamily="34" charset="0"/>
                <a:cs typeface="Carlito"/>
              </a:rPr>
              <a:t>better </a:t>
            </a:r>
            <a:r>
              <a:rPr lang="en-US" sz="2400" spc="-5" dirty="0">
                <a:solidFill>
                  <a:srgbClr val="404040"/>
                </a:solidFill>
                <a:latin typeface="Abadi" panose="020B0604020104020204" pitchFamily="34" charset="0"/>
                <a:cs typeface="Carlito"/>
              </a:rPr>
              <a:t>determine </a:t>
            </a:r>
            <a:r>
              <a:rPr lang="en-US" sz="2400" dirty="0">
                <a:solidFill>
                  <a:srgbClr val="404040"/>
                </a:solidFill>
                <a:latin typeface="Abadi" panose="020B0604020104020204" pitchFamily="34" charset="0"/>
                <a:cs typeface="Carlito"/>
              </a:rPr>
              <a:t>the </a:t>
            </a:r>
            <a:r>
              <a:rPr lang="en-US" sz="2400" spc="-10" dirty="0">
                <a:solidFill>
                  <a:srgbClr val="404040"/>
                </a:solidFill>
                <a:latin typeface="Abadi" panose="020B0604020104020204" pitchFamily="34" charset="0"/>
                <a:cs typeface="Carlito"/>
              </a:rPr>
              <a:t>best </a:t>
            </a:r>
            <a:r>
              <a:rPr lang="en-US" sz="2400" dirty="0">
                <a:solidFill>
                  <a:srgbClr val="404040"/>
                </a:solidFill>
                <a:latin typeface="Abadi" panose="020B0604020104020204" pitchFamily="34" charset="0"/>
                <a:cs typeface="Carlito"/>
              </a:rPr>
              <a:t>machine learning model  and </a:t>
            </a:r>
            <a:r>
              <a:rPr lang="en-US" sz="2400" spc="-25" dirty="0">
                <a:solidFill>
                  <a:srgbClr val="404040"/>
                </a:solidFill>
                <a:latin typeface="Abadi" panose="020B0604020104020204" pitchFamily="34" charset="0"/>
                <a:cs typeface="Carlito"/>
              </a:rPr>
              <a:t>improve</a:t>
            </a:r>
            <a:r>
              <a:rPr lang="en-US" sz="2400" spc="-30"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accuracy</a:t>
            </a:r>
            <a:endParaRPr lang="en-US" sz="2400" dirty="0">
              <a:latin typeface="Abadi" panose="020B0604020104020204" pitchFamily="34" charset="0"/>
              <a:cs typeface="Carlito"/>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GITHUB REPOSITORY URL</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4"/>
              </a:rPr>
              <a:t>https://github.com/Asifdotexe/IBM-Data-Science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r>
              <a:rPr lang="en-IN" sz="2400" i="0" dirty="0">
                <a:solidFill>
                  <a:srgbClr val="24292F"/>
                </a:solidFill>
                <a:effectLst/>
                <a:latin typeface="Abadi" panose="020B0604020104020204" pitchFamily="34" charset="0"/>
              </a:rPr>
              <a:t>Instructors: Rav Ahuja, Alex </a:t>
            </a:r>
            <a:r>
              <a:rPr lang="en-IN" sz="2400" i="0" dirty="0" err="1">
                <a:solidFill>
                  <a:srgbClr val="24292F"/>
                </a:solidFill>
                <a:effectLst/>
                <a:latin typeface="Abadi" panose="020B0604020104020204" pitchFamily="34" charset="0"/>
              </a:rPr>
              <a:t>Aklson</a:t>
            </a:r>
            <a:r>
              <a:rPr lang="en-IN" sz="2400" i="0" dirty="0">
                <a:solidFill>
                  <a:srgbClr val="24292F"/>
                </a:solidFill>
                <a:effectLst/>
                <a:latin typeface="Abadi" panose="020B0604020104020204" pitchFamily="34" charset="0"/>
              </a:rPr>
              <a:t>, </a:t>
            </a:r>
            <a:r>
              <a:rPr lang="en-IN" sz="2400" i="0" dirty="0" err="1">
                <a:solidFill>
                  <a:srgbClr val="24292F"/>
                </a:solidFill>
                <a:effectLst/>
                <a:latin typeface="Abadi" panose="020B0604020104020204" pitchFamily="34" charset="0"/>
              </a:rPr>
              <a:t>Aije</a:t>
            </a:r>
            <a:r>
              <a:rPr lang="en-IN" sz="2400" i="0" dirty="0">
                <a:solidFill>
                  <a:srgbClr val="24292F"/>
                </a:solidFill>
                <a:effectLst/>
                <a:latin typeface="Abadi" panose="020B0604020104020204" pitchFamily="34" charset="0"/>
              </a:rPr>
              <a:t> </a:t>
            </a:r>
            <a:r>
              <a:rPr lang="en-IN" sz="2400" i="0" dirty="0" err="1">
                <a:solidFill>
                  <a:srgbClr val="24292F"/>
                </a:solidFill>
                <a:effectLst/>
                <a:latin typeface="Abadi" panose="020B0604020104020204" pitchFamily="34" charset="0"/>
              </a:rPr>
              <a:t>Egwaikhide</a:t>
            </a:r>
            <a:r>
              <a:rPr lang="en-IN" sz="2400" i="0" dirty="0">
                <a:solidFill>
                  <a:srgbClr val="24292F"/>
                </a:solidFill>
                <a:effectLst/>
                <a:latin typeface="Abadi" panose="020B0604020104020204" pitchFamily="34" charset="0"/>
              </a:rPr>
              <a:t>, Svetlana Levitan, Romeo </a:t>
            </a:r>
            <a:r>
              <a:rPr lang="en-IN" sz="2400" i="0" dirty="0" err="1">
                <a:solidFill>
                  <a:srgbClr val="24292F"/>
                </a:solidFill>
                <a:effectLst/>
                <a:latin typeface="Abadi" panose="020B0604020104020204" pitchFamily="34" charset="0"/>
              </a:rPr>
              <a:t>Kienzler</a:t>
            </a:r>
            <a:r>
              <a:rPr lang="en-IN" sz="2400" i="0" dirty="0">
                <a:solidFill>
                  <a:srgbClr val="24292F"/>
                </a:solidFill>
                <a:effectLst/>
                <a:latin typeface="Abadi" panose="020B0604020104020204" pitchFamily="34" charset="0"/>
              </a:rPr>
              <a:t>, </a:t>
            </a:r>
            <a:r>
              <a:rPr lang="en-IN" sz="2400" i="0" dirty="0" err="1">
                <a:solidFill>
                  <a:srgbClr val="24292F"/>
                </a:solidFill>
                <a:effectLst/>
                <a:latin typeface="Abadi" panose="020B0604020104020204" pitchFamily="34" charset="0"/>
              </a:rPr>
              <a:t>Polong</a:t>
            </a:r>
            <a:r>
              <a:rPr lang="en-IN" sz="2400" i="0" dirty="0">
                <a:solidFill>
                  <a:srgbClr val="24292F"/>
                </a:solidFill>
                <a:effectLst/>
                <a:latin typeface="Abadi" panose="020B0604020104020204" pitchFamily="34" charset="0"/>
              </a:rPr>
              <a:t> Lin, Joseph </a:t>
            </a:r>
            <a:r>
              <a:rPr lang="en-IN" sz="2400" i="0" dirty="0" err="1">
                <a:solidFill>
                  <a:srgbClr val="24292F"/>
                </a:solidFill>
                <a:effectLst/>
                <a:latin typeface="Abadi" panose="020B0604020104020204" pitchFamily="34" charset="0"/>
              </a:rPr>
              <a:t>Santarcangelo</a:t>
            </a:r>
            <a:r>
              <a:rPr lang="en-IN" sz="2400" i="0" dirty="0">
                <a:solidFill>
                  <a:srgbClr val="24292F"/>
                </a:solidFill>
                <a:effectLst/>
                <a:latin typeface="Abadi" panose="020B0604020104020204" pitchFamily="34" charset="0"/>
              </a:rPr>
              <a:t>, Azim </a:t>
            </a:r>
            <a:r>
              <a:rPr lang="en-IN" sz="2400" i="0" dirty="0" err="1">
                <a:solidFill>
                  <a:srgbClr val="24292F"/>
                </a:solidFill>
                <a:effectLst/>
                <a:latin typeface="Abadi" panose="020B0604020104020204" pitchFamily="34" charset="0"/>
              </a:rPr>
              <a:t>Hirjani</a:t>
            </a:r>
            <a:r>
              <a:rPr lang="en-IN" sz="2400" i="0" dirty="0">
                <a:solidFill>
                  <a:srgbClr val="24292F"/>
                </a:solidFill>
                <a:effectLst/>
                <a:latin typeface="Abadi" panose="020B0604020104020204" pitchFamily="34" charset="0"/>
              </a:rPr>
              <a:t>, </a:t>
            </a:r>
            <a:r>
              <a:rPr lang="en-IN" sz="2400" i="0" dirty="0" err="1">
                <a:solidFill>
                  <a:srgbClr val="24292F"/>
                </a:solidFill>
                <a:effectLst/>
                <a:latin typeface="Abadi" panose="020B0604020104020204" pitchFamily="34" charset="0"/>
              </a:rPr>
              <a:t>Hima</a:t>
            </a:r>
            <a:r>
              <a:rPr lang="en-IN" sz="2400" i="0" dirty="0">
                <a:solidFill>
                  <a:srgbClr val="24292F"/>
                </a:solidFill>
                <a:effectLst/>
                <a:latin typeface="Abadi" panose="020B0604020104020204" pitchFamily="34" charset="0"/>
              </a:rPr>
              <a:t> Vasudevan, </a:t>
            </a:r>
            <a:r>
              <a:rPr lang="en-IN" sz="2400" i="0" dirty="0" err="1">
                <a:solidFill>
                  <a:srgbClr val="24292F"/>
                </a:solidFill>
                <a:effectLst/>
                <a:latin typeface="Abadi" panose="020B0604020104020204" pitchFamily="34" charset="0"/>
              </a:rPr>
              <a:t>Saishruthi</a:t>
            </a:r>
            <a:r>
              <a:rPr lang="en-IN" sz="2400" i="0" dirty="0">
                <a:solidFill>
                  <a:srgbClr val="24292F"/>
                </a:solidFill>
                <a:effectLst/>
                <a:latin typeface="Abadi" panose="020B0604020104020204" pitchFamily="34" charset="0"/>
              </a:rPr>
              <a:t> Swaminathan, Saeed </a:t>
            </a:r>
            <a:r>
              <a:rPr lang="en-IN" sz="2400" i="0" dirty="0" err="1">
                <a:solidFill>
                  <a:srgbClr val="24292F"/>
                </a:solidFill>
                <a:effectLst/>
                <a:latin typeface="Abadi" panose="020B0604020104020204" pitchFamily="34" charset="0"/>
              </a:rPr>
              <a:t>Aghabozorgi</a:t>
            </a:r>
            <a:r>
              <a:rPr lang="en-IN" sz="2400" i="0" dirty="0">
                <a:solidFill>
                  <a:srgbClr val="24292F"/>
                </a:solidFill>
                <a:effectLst/>
                <a:latin typeface="Abadi" panose="020B0604020104020204" pitchFamily="34" charset="0"/>
              </a:rPr>
              <a:t>, Yan Luo</a:t>
            </a:r>
          </a:p>
          <a:p>
            <a:endParaRPr lang="en-IN" sz="2400" dirty="0">
              <a:solidFill>
                <a:srgbClr val="24292F"/>
              </a:solidFill>
              <a:latin typeface="Abadi" panose="020B0604020104020204" pitchFamily="34" charset="0"/>
            </a:endParaRPr>
          </a:p>
          <a:p>
            <a:pPr marL="12700">
              <a:lnSpc>
                <a:spcPct val="100000"/>
              </a:lnSpc>
              <a:spcBef>
                <a:spcPts val="5"/>
              </a:spcBef>
            </a:pPr>
            <a:r>
              <a:rPr lang="en-US" sz="2200" dirty="0">
                <a:solidFill>
                  <a:schemeClr val="accent3">
                    <a:lumMod val="25000"/>
                  </a:schemeClr>
                </a:solidFill>
                <a:latin typeface="Abadi" panose="020B0604020104020204" pitchFamily="34" charset="0"/>
              </a:rPr>
              <a:t>Special Thanks to All Instructors:</a:t>
            </a:r>
          </a:p>
          <a:p>
            <a:pPr marL="0" indent="0">
              <a:lnSpc>
                <a:spcPct val="100000"/>
              </a:lnSpc>
              <a:spcBef>
                <a:spcPts val="1200"/>
              </a:spcBef>
              <a:buNone/>
            </a:pPr>
            <a:r>
              <a:rPr lang="en-US" sz="2200" dirty="0">
                <a:solidFill>
                  <a:schemeClr val="accent3">
                    <a:lumMod val="25000"/>
                  </a:schemeClr>
                </a:solidFill>
                <a:latin typeface="Abadi" panose="020B0604020104020204" pitchFamily="34" charset="0"/>
                <a:hlinkClick r:id="rId5">
                  <a:extLst>
                    <a:ext uri="{A12FA001-AC4F-418D-AE19-62706E023703}">
                      <ahyp:hlinkClr xmlns:ahyp="http://schemas.microsoft.com/office/drawing/2018/hyperlinkcolor" val="tx"/>
                    </a:ext>
                  </a:extLst>
                </a:hlinkClick>
              </a:rPr>
              <a:t>https://www.coursera.org/professional-certificates/ibm-data-science?#instructors</a:t>
            </a:r>
            <a:endParaRPr lang="en-US" sz="2200" dirty="0">
              <a:solidFill>
                <a:schemeClr val="accent3">
                  <a:lumMod val="25000"/>
                </a:schemeClr>
              </a:solidFill>
              <a:latin typeface="Abadi" panose="020B0604020104020204" pitchFamily="34" charset="0"/>
            </a:endParaRPr>
          </a:p>
          <a:p>
            <a:endParaRPr lang="en-IN"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49140"/>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involved a dual approach, combining API requests from SpaceX public API and extracting information through web scraping from a table in SpaceX's Wikipedia entry.</a:t>
            </a:r>
          </a:p>
          <a:p>
            <a:pPr>
              <a:lnSpc>
                <a:spcPct val="100000"/>
              </a:lnSpc>
              <a:spcBef>
                <a:spcPts val="1400"/>
              </a:spcBef>
            </a:pPr>
            <a:r>
              <a:rPr lang="en-US" sz="2200" dirty="0">
                <a:solidFill>
                  <a:schemeClr val="accent3">
                    <a:lumMod val="25000"/>
                  </a:schemeClr>
                </a:solidFill>
                <a:latin typeface="Abadi" panose="020B0604020104020204" pitchFamily="34" charset="0"/>
              </a:rPr>
              <a:t>The upcoming slide will illustrate the flowchart depicting the process of data collection from the API, followed by another slide illustrating the flowchart for data collection through web scraping.</a:t>
            </a:r>
          </a:p>
          <a:p>
            <a:pPr>
              <a:lnSpc>
                <a:spcPct val="100000"/>
              </a:lnSpc>
              <a:spcBef>
                <a:spcPts val="1400"/>
              </a:spcBef>
            </a:pPr>
            <a:r>
              <a:rPr lang="en-US" sz="2200" dirty="0">
                <a:solidFill>
                  <a:schemeClr val="accent3">
                    <a:lumMod val="25000"/>
                  </a:schemeClr>
                </a:solidFill>
                <a:latin typeface="Abadi" panose="020B0604020104020204" pitchFamily="34" charset="0"/>
              </a:rPr>
              <a:t>SpaceX API Data Columns include Flight Number, Date, Booster Version, Payload Mass, Orbit, Launch Site, Outcome, Flights, Grid Fins, Reused, Legs, Landing Pad, Block, Reused Count, Serial, Longitude, Latitude.</a:t>
            </a:r>
          </a:p>
          <a:p>
            <a:pPr>
              <a:lnSpc>
                <a:spcPct val="100000"/>
              </a:lnSpc>
              <a:spcBef>
                <a:spcPts val="1400"/>
              </a:spcBef>
            </a:pPr>
            <a:r>
              <a:rPr lang="en-US" sz="2200" dirty="0">
                <a:solidFill>
                  <a:schemeClr val="accent3">
                    <a:lumMod val="25000"/>
                  </a:schemeClr>
                </a:solidFill>
                <a:latin typeface="Abadi" panose="020B0604020104020204" pitchFamily="34" charset="0"/>
              </a:rPr>
              <a:t>Wikipedia Web scrape Data Columns consist of Flight No., Launch site, Payload, Payload Mass, Orbit, Customer, Launch outcome, Version Booster, Booster landing, Date, Time.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cxnSp>
        <p:nvCxnSpPr>
          <p:cNvPr id="154" name="Straight Connector 153">
            <a:extLst>
              <a:ext uri="{FF2B5EF4-FFF2-40B4-BE49-F238E27FC236}">
                <a16:creationId xmlns:a16="http://schemas.microsoft.com/office/drawing/2014/main" id="{9C9C223A-A96F-16CA-B613-14F67ECF5EA7}"/>
              </a:ext>
            </a:extLst>
          </p:cNvPr>
          <p:cNvCxnSpPr>
            <a:cxnSpLocks/>
            <a:endCxn id="146" idx="2"/>
          </p:cNvCxnSpPr>
          <p:nvPr/>
        </p:nvCxnSpPr>
        <p:spPr>
          <a:xfrm flipH="1">
            <a:off x="2649220" y="3128246"/>
            <a:ext cx="36000" cy="2780681"/>
          </a:xfrm>
          <a:prstGeom prst="line">
            <a:avLst/>
          </a:prstGeom>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027869" y="1433992"/>
            <a:ext cx="2257742" cy="549050"/>
          </a:xfrm>
          <a:prstGeom prst="rect">
            <a:avLst/>
          </a:prstGeom>
        </p:spPr>
        <p:txBody>
          <a:bodyPr vert="horz" lIns="91440" tIns="45720" rIns="91440" bIns="45720" rtlCol="0" anchor="t">
            <a:normAutofit fontScale="85000" lnSpcReduction="10000"/>
          </a:bodyPr>
          <a:lstStyle/>
          <a:p>
            <a:pPr marL="0" indent="0">
              <a:buNone/>
            </a:pPr>
            <a:r>
              <a:rPr lang="en-US" sz="3700" dirty="0">
                <a:solidFill>
                  <a:srgbClr val="0B49CB"/>
                </a:solidFill>
                <a:latin typeface="Abadi"/>
                <a:hlinkClick r:id="rId3">
                  <a:extLst>
                    <a:ext uri="{A12FA001-AC4F-418D-AE19-62706E023703}">
                      <ahyp:hlinkClr xmlns:ahyp="http://schemas.microsoft.com/office/drawing/2018/hyperlinkcolor" val="tx"/>
                    </a:ext>
                  </a:extLst>
                </a:hlinkClick>
              </a:rPr>
              <a:t>GITHUB URL</a:t>
            </a:r>
            <a:endParaRPr lang="en-US" sz="3700" dirty="0">
              <a:solidFill>
                <a:srgbClr val="0B49CB"/>
              </a:solidFill>
              <a:latin typeface="Abadi"/>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144" name="Rectangle: Rounded Corners 143">
            <a:extLst>
              <a:ext uri="{FF2B5EF4-FFF2-40B4-BE49-F238E27FC236}">
                <a16:creationId xmlns:a16="http://schemas.microsoft.com/office/drawing/2014/main" id="{DFC3C725-CE93-C981-58E8-0D17A864912F}"/>
              </a:ext>
            </a:extLst>
          </p:cNvPr>
          <p:cNvSpPr/>
          <p:nvPr/>
        </p:nvSpPr>
        <p:spPr>
          <a:xfrm>
            <a:off x="1711961" y="2233200"/>
            <a:ext cx="1874520" cy="109316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79425" marR="5080" indent="-466725">
              <a:lnSpc>
                <a:spcPts val="1639"/>
              </a:lnSpc>
              <a:spcBef>
                <a:spcPts val="285"/>
              </a:spcBef>
            </a:pPr>
            <a:r>
              <a:rPr lang="en-IN" sz="1600" spc="-5" dirty="0">
                <a:solidFill>
                  <a:srgbClr val="FFFFFF"/>
                </a:solidFill>
                <a:latin typeface="Carlito"/>
                <a:cs typeface="Carlito"/>
              </a:rPr>
              <a:t>Request </a:t>
            </a:r>
            <a:r>
              <a:rPr lang="en-IN" sz="1600" spc="-10" dirty="0">
                <a:solidFill>
                  <a:srgbClr val="FFFFFF"/>
                </a:solidFill>
                <a:latin typeface="Carlito"/>
                <a:cs typeface="Carlito"/>
              </a:rPr>
              <a:t>(Space</a:t>
            </a:r>
            <a:r>
              <a:rPr lang="en-IN" sz="1600" spc="-240" dirty="0">
                <a:solidFill>
                  <a:srgbClr val="FFFFFF"/>
                </a:solidFill>
                <a:latin typeface="Carlito"/>
                <a:cs typeface="Carlito"/>
              </a:rPr>
              <a:t> </a:t>
            </a:r>
            <a:r>
              <a:rPr lang="en-IN" sz="1600" dirty="0">
                <a:solidFill>
                  <a:srgbClr val="FFFFFF"/>
                </a:solidFill>
                <a:latin typeface="Carlito"/>
                <a:cs typeface="Carlito"/>
              </a:rPr>
              <a:t>X  APIs)</a:t>
            </a:r>
            <a:endParaRPr lang="en-IN" sz="1600" dirty="0">
              <a:latin typeface="Carlito"/>
              <a:cs typeface="Carlito"/>
            </a:endParaRPr>
          </a:p>
        </p:txBody>
      </p:sp>
      <p:sp>
        <p:nvSpPr>
          <p:cNvPr id="145" name="Rectangle: Rounded Corners 144">
            <a:extLst>
              <a:ext uri="{FF2B5EF4-FFF2-40B4-BE49-F238E27FC236}">
                <a16:creationId xmlns:a16="http://schemas.microsoft.com/office/drawing/2014/main" id="{8D77E254-68D9-5501-0E3E-92885BC40F82}"/>
              </a:ext>
            </a:extLst>
          </p:cNvPr>
          <p:cNvSpPr/>
          <p:nvPr/>
        </p:nvSpPr>
        <p:spPr>
          <a:xfrm>
            <a:off x="1711961" y="3524482"/>
            <a:ext cx="1874520" cy="109316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2700" marR="5080" indent="4445" algn="ctr">
              <a:lnSpc>
                <a:spcPct val="91600"/>
              </a:lnSpc>
              <a:spcBef>
                <a:spcPts val="250"/>
              </a:spcBef>
            </a:pPr>
            <a:r>
              <a:rPr lang="en-US" sz="1600" dirty="0">
                <a:solidFill>
                  <a:srgbClr val="FFFFFF"/>
                </a:solidFill>
                <a:latin typeface="Carlito"/>
                <a:cs typeface="Carlito"/>
              </a:rPr>
              <a:t>.JSON </a:t>
            </a:r>
            <a:r>
              <a:rPr lang="en-US" sz="1600" spc="-5" dirty="0">
                <a:solidFill>
                  <a:srgbClr val="FFFFFF"/>
                </a:solidFill>
                <a:latin typeface="Carlito"/>
                <a:cs typeface="Carlito"/>
              </a:rPr>
              <a:t>file </a:t>
            </a:r>
            <a:r>
              <a:rPr lang="en-US" sz="1600" dirty="0">
                <a:solidFill>
                  <a:srgbClr val="FFFFFF"/>
                </a:solidFill>
                <a:latin typeface="Carlito"/>
                <a:cs typeface="Carlito"/>
              </a:rPr>
              <a:t>+  </a:t>
            </a:r>
            <a:r>
              <a:rPr lang="en-US" sz="1600" spc="-10" dirty="0">
                <a:solidFill>
                  <a:srgbClr val="FFFFFF"/>
                </a:solidFill>
                <a:latin typeface="Carlito"/>
                <a:cs typeface="Carlito"/>
              </a:rPr>
              <a:t>Lists(Launch</a:t>
            </a:r>
            <a:r>
              <a:rPr lang="en-US" sz="1600" spc="-125" dirty="0">
                <a:solidFill>
                  <a:srgbClr val="FFFFFF"/>
                </a:solidFill>
                <a:latin typeface="Carlito"/>
                <a:cs typeface="Carlito"/>
              </a:rPr>
              <a:t> </a:t>
            </a:r>
            <a:r>
              <a:rPr lang="en-US" sz="1600" spc="-10" dirty="0">
                <a:solidFill>
                  <a:srgbClr val="FFFFFF"/>
                </a:solidFill>
                <a:latin typeface="Carlito"/>
                <a:cs typeface="Carlito"/>
              </a:rPr>
              <a:t>Site,  </a:t>
            </a:r>
            <a:r>
              <a:rPr lang="en-US" sz="1600" spc="-5" dirty="0">
                <a:solidFill>
                  <a:srgbClr val="FFFFFF"/>
                </a:solidFill>
                <a:latin typeface="Carlito"/>
                <a:cs typeface="Carlito"/>
              </a:rPr>
              <a:t>Booster </a:t>
            </a:r>
            <a:r>
              <a:rPr lang="en-US" sz="1600" spc="-25" dirty="0">
                <a:solidFill>
                  <a:srgbClr val="FFFFFF"/>
                </a:solidFill>
                <a:latin typeface="Carlito"/>
                <a:cs typeface="Carlito"/>
              </a:rPr>
              <a:t>Version,  </a:t>
            </a:r>
            <a:r>
              <a:rPr lang="en-US" sz="1600" spc="-20" dirty="0">
                <a:solidFill>
                  <a:srgbClr val="FFFFFF"/>
                </a:solidFill>
                <a:latin typeface="Carlito"/>
                <a:cs typeface="Carlito"/>
              </a:rPr>
              <a:t>Payload</a:t>
            </a:r>
            <a:r>
              <a:rPr lang="en-US" sz="1600" spc="-75" dirty="0">
                <a:solidFill>
                  <a:srgbClr val="FFFFFF"/>
                </a:solidFill>
                <a:latin typeface="Carlito"/>
                <a:cs typeface="Carlito"/>
              </a:rPr>
              <a:t> </a:t>
            </a:r>
            <a:r>
              <a:rPr lang="en-US" sz="1600" spc="-15" dirty="0">
                <a:solidFill>
                  <a:srgbClr val="FFFFFF"/>
                </a:solidFill>
                <a:latin typeface="Carlito"/>
                <a:cs typeface="Carlito"/>
              </a:rPr>
              <a:t>Data)</a:t>
            </a:r>
            <a:endParaRPr lang="en-US" sz="1600" dirty="0">
              <a:latin typeface="Carlito"/>
              <a:cs typeface="Carlito"/>
            </a:endParaRPr>
          </a:p>
        </p:txBody>
      </p:sp>
      <p:sp>
        <p:nvSpPr>
          <p:cNvPr id="146" name="Rectangle: Rounded Corners 145">
            <a:extLst>
              <a:ext uri="{FF2B5EF4-FFF2-40B4-BE49-F238E27FC236}">
                <a16:creationId xmlns:a16="http://schemas.microsoft.com/office/drawing/2014/main" id="{11F3C44C-A8F2-1E64-30F0-2A2B83505B41}"/>
              </a:ext>
            </a:extLst>
          </p:cNvPr>
          <p:cNvSpPr/>
          <p:nvPr/>
        </p:nvSpPr>
        <p:spPr>
          <a:xfrm>
            <a:off x="1711961" y="4815764"/>
            <a:ext cx="1874520" cy="109316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2700" marR="5080" algn="ctr">
              <a:lnSpc>
                <a:spcPct val="89800"/>
              </a:lnSpc>
              <a:spcBef>
                <a:spcPts val="280"/>
              </a:spcBef>
            </a:pPr>
            <a:r>
              <a:rPr lang="en-US" sz="1800" spc="-10" dirty="0" err="1">
                <a:solidFill>
                  <a:srgbClr val="FFFFFF"/>
                </a:solidFill>
                <a:latin typeface="Carlito"/>
                <a:cs typeface="Carlito"/>
              </a:rPr>
              <a:t>Json_normalize</a:t>
            </a:r>
            <a:r>
              <a:rPr lang="en-US" sz="1800" spc="-170" dirty="0">
                <a:solidFill>
                  <a:srgbClr val="FFFFFF"/>
                </a:solidFill>
                <a:latin typeface="Carlito"/>
                <a:cs typeface="Carlito"/>
              </a:rPr>
              <a:t> </a:t>
            </a:r>
            <a:r>
              <a:rPr lang="en-US" sz="1800" spc="-25" dirty="0">
                <a:solidFill>
                  <a:srgbClr val="FFFFFF"/>
                </a:solidFill>
                <a:latin typeface="Carlito"/>
                <a:cs typeface="Carlito"/>
              </a:rPr>
              <a:t>to  </a:t>
            </a:r>
            <a:r>
              <a:rPr lang="en-US" sz="1800" spc="-20" dirty="0" err="1">
                <a:solidFill>
                  <a:srgbClr val="FFFFFF"/>
                </a:solidFill>
                <a:latin typeface="Carlito"/>
                <a:cs typeface="Carlito"/>
              </a:rPr>
              <a:t>DataFrame</a:t>
            </a:r>
            <a:r>
              <a:rPr lang="en-US" sz="1800" spc="-20" dirty="0">
                <a:solidFill>
                  <a:srgbClr val="FFFFFF"/>
                </a:solidFill>
                <a:latin typeface="Carlito"/>
                <a:cs typeface="Carlito"/>
              </a:rPr>
              <a:t> data  from</a:t>
            </a:r>
            <a:r>
              <a:rPr lang="en-US" sz="1800" spc="-45" dirty="0">
                <a:solidFill>
                  <a:srgbClr val="FFFFFF"/>
                </a:solidFill>
                <a:latin typeface="Carlito"/>
                <a:cs typeface="Carlito"/>
              </a:rPr>
              <a:t> </a:t>
            </a:r>
            <a:r>
              <a:rPr lang="en-US" sz="1800" dirty="0">
                <a:solidFill>
                  <a:srgbClr val="FFFFFF"/>
                </a:solidFill>
                <a:latin typeface="Carlito"/>
                <a:cs typeface="Carlito"/>
              </a:rPr>
              <a:t>JSON</a:t>
            </a:r>
            <a:endParaRPr lang="en-US" sz="1800" dirty="0">
              <a:latin typeface="Carlito"/>
              <a:cs typeface="Carlito"/>
            </a:endParaRPr>
          </a:p>
        </p:txBody>
      </p:sp>
      <p:sp>
        <p:nvSpPr>
          <p:cNvPr id="147" name="Rectangle: Rounded Corners 146">
            <a:extLst>
              <a:ext uri="{FF2B5EF4-FFF2-40B4-BE49-F238E27FC236}">
                <a16:creationId xmlns:a16="http://schemas.microsoft.com/office/drawing/2014/main" id="{7BCE0130-5758-B8AA-3855-11F561B595C3}"/>
              </a:ext>
            </a:extLst>
          </p:cNvPr>
          <p:cNvSpPr/>
          <p:nvPr/>
        </p:nvSpPr>
        <p:spPr>
          <a:xfrm>
            <a:off x="4221480" y="4829774"/>
            <a:ext cx="1874520" cy="109316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75945" marR="5080" indent="-563880">
              <a:lnSpc>
                <a:spcPts val="1639"/>
              </a:lnSpc>
              <a:spcBef>
                <a:spcPts val="285"/>
              </a:spcBef>
            </a:pPr>
            <a:r>
              <a:rPr lang="en-IN" sz="1800" dirty="0">
                <a:solidFill>
                  <a:srgbClr val="FFFFFF"/>
                </a:solidFill>
                <a:latin typeface="Carlito"/>
                <a:cs typeface="Carlito"/>
              </a:rPr>
              <a:t>Dictionary</a:t>
            </a:r>
            <a:r>
              <a:rPr lang="en-IN" spc="-95" dirty="0">
                <a:solidFill>
                  <a:srgbClr val="FFFFFF"/>
                </a:solidFill>
                <a:latin typeface="Carlito"/>
                <a:cs typeface="Carlito"/>
              </a:rPr>
              <a:t> </a:t>
            </a:r>
          </a:p>
          <a:p>
            <a:pPr marL="575945" marR="5080" indent="-563880">
              <a:lnSpc>
                <a:spcPts val="1639"/>
              </a:lnSpc>
              <a:spcBef>
                <a:spcPts val="285"/>
              </a:spcBef>
            </a:pPr>
            <a:r>
              <a:rPr lang="en-IN" sz="1800" spc="-95" dirty="0">
                <a:solidFill>
                  <a:srgbClr val="FFFFFF"/>
                </a:solidFill>
                <a:latin typeface="Carlito"/>
                <a:cs typeface="Carlito"/>
              </a:rPr>
              <a:t> </a:t>
            </a:r>
            <a:r>
              <a:rPr lang="en-IN" sz="1800" spc="-25" dirty="0">
                <a:solidFill>
                  <a:srgbClr val="FFFFFF"/>
                </a:solidFill>
                <a:latin typeface="Carlito"/>
                <a:cs typeface="Carlito"/>
              </a:rPr>
              <a:t>relevant </a:t>
            </a:r>
            <a:r>
              <a:rPr lang="en-IN" sz="1800" spc="-20" dirty="0">
                <a:solidFill>
                  <a:srgbClr val="FFFFFF"/>
                </a:solidFill>
                <a:latin typeface="Carlito"/>
                <a:cs typeface="Carlito"/>
              </a:rPr>
              <a:t>data</a:t>
            </a:r>
            <a:endParaRPr lang="en-IN" sz="1800" dirty="0">
              <a:latin typeface="Carlito"/>
              <a:cs typeface="Carlito"/>
            </a:endParaRPr>
          </a:p>
        </p:txBody>
      </p:sp>
      <p:sp>
        <p:nvSpPr>
          <p:cNvPr id="148" name="Rectangle: Rounded Corners 147">
            <a:extLst>
              <a:ext uri="{FF2B5EF4-FFF2-40B4-BE49-F238E27FC236}">
                <a16:creationId xmlns:a16="http://schemas.microsoft.com/office/drawing/2014/main" id="{FD51BC5A-66B9-2EAD-A78D-7028C0ACFB16}"/>
              </a:ext>
            </a:extLst>
          </p:cNvPr>
          <p:cNvSpPr/>
          <p:nvPr/>
        </p:nvSpPr>
        <p:spPr>
          <a:xfrm>
            <a:off x="4221480" y="3524482"/>
            <a:ext cx="1874520" cy="109316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32740" marR="5080" indent="-320040" algn="ctr">
              <a:lnSpc>
                <a:spcPts val="1639"/>
              </a:lnSpc>
              <a:spcBef>
                <a:spcPts val="285"/>
              </a:spcBef>
            </a:pPr>
            <a:r>
              <a:rPr lang="en-US" sz="1800" spc="-5" dirty="0">
                <a:solidFill>
                  <a:srgbClr val="FFFFFF"/>
                </a:solidFill>
                <a:latin typeface="Carlito"/>
                <a:cs typeface="Carlito"/>
              </a:rPr>
              <a:t>Cast</a:t>
            </a:r>
          </a:p>
          <a:p>
            <a:pPr marL="332740" marR="5080" indent="-320040" algn="ctr">
              <a:lnSpc>
                <a:spcPts val="1639"/>
              </a:lnSpc>
              <a:spcBef>
                <a:spcPts val="285"/>
              </a:spcBef>
            </a:pPr>
            <a:r>
              <a:rPr lang="en-US" sz="1800" dirty="0">
                <a:solidFill>
                  <a:srgbClr val="FFFFFF"/>
                </a:solidFill>
                <a:latin typeface="Carlito"/>
                <a:cs typeface="Carlito"/>
              </a:rPr>
              <a:t>Dictionary </a:t>
            </a:r>
            <a:r>
              <a:rPr lang="en-US" sz="1800" spc="-15" dirty="0">
                <a:solidFill>
                  <a:srgbClr val="FFFFFF"/>
                </a:solidFill>
                <a:latin typeface="Carlito"/>
                <a:cs typeface="Carlito"/>
              </a:rPr>
              <a:t>to </a:t>
            </a:r>
            <a:r>
              <a:rPr lang="en-US" sz="1800" dirty="0">
                <a:solidFill>
                  <a:srgbClr val="FFFFFF"/>
                </a:solidFill>
                <a:latin typeface="Carlito"/>
                <a:cs typeface="Carlito"/>
              </a:rPr>
              <a:t>a</a:t>
            </a:r>
          </a:p>
          <a:p>
            <a:pPr marL="332740" marR="5080" indent="-320040" algn="ctr">
              <a:lnSpc>
                <a:spcPts val="1639"/>
              </a:lnSpc>
              <a:spcBef>
                <a:spcPts val="285"/>
              </a:spcBef>
            </a:pPr>
            <a:r>
              <a:rPr lang="en-US" sz="1800" spc="-20" dirty="0" err="1">
                <a:solidFill>
                  <a:srgbClr val="FFFFFF"/>
                </a:solidFill>
                <a:latin typeface="Carlito"/>
                <a:cs typeface="Carlito"/>
              </a:rPr>
              <a:t>DataFrame</a:t>
            </a:r>
            <a:endParaRPr lang="en-US" sz="1800" dirty="0">
              <a:latin typeface="Carlito"/>
              <a:cs typeface="Carlito"/>
            </a:endParaRPr>
          </a:p>
        </p:txBody>
      </p:sp>
      <p:sp>
        <p:nvSpPr>
          <p:cNvPr id="149" name="Rectangle: Rounded Corners 148">
            <a:extLst>
              <a:ext uri="{FF2B5EF4-FFF2-40B4-BE49-F238E27FC236}">
                <a16:creationId xmlns:a16="http://schemas.microsoft.com/office/drawing/2014/main" id="{775F1FF1-004C-B734-0CDB-D09A3AD152C5}"/>
              </a:ext>
            </a:extLst>
          </p:cNvPr>
          <p:cNvSpPr/>
          <p:nvPr/>
        </p:nvSpPr>
        <p:spPr>
          <a:xfrm>
            <a:off x="4221480" y="2233199"/>
            <a:ext cx="1874520" cy="109316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79425" marR="5080" indent="-466725">
              <a:lnSpc>
                <a:spcPts val="1639"/>
              </a:lnSpc>
              <a:spcBef>
                <a:spcPts val="285"/>
              </a:spcBef>
            </a:pPr>
            <a:r>
              <a:rPr lang="en-US" sz="1600" spc="-5" dirty="0">
                <a:solidFill>
                  <a:srgbClr val="FFFFFF"/>
                </a:solidFill>
                <a:latin typeface="Carlito"/>
                <a:cs typeface="Carlito"/>
              </a:rPr>
              <a:t> Filter </a:t>
            </a:r>
            <a:r>
              <a:rPr lang="en-US" sz="1600" spc="-10" dirty="0">
                <a:solidFill>
                  <a:srgbClr val="FFFFFF"/>
                </a:solidFill>
                <a:latin typeface="Carlito"/>
                <a:cs typeface="Carlito"/>
              </a:rPr>
              <a:t>data to</a:t>
            </a:r>
            <a:r>
              <a:rPr lang="en-US" sz="1600" spc="-204" dirty="0">
                <a:solidFill>
                  <a:srgbClr val="FFFFFF"/>
                </a:solidFill>
                <a:latin typeface="Carlito"/>
                <a:cs typeface="Carlito"/>
              </a:rPr>
              <a:t> </a:t>
            </a:r>
            <a:r>
              <a:rPr lang="en-US" sz="1600" spc="-5" dirty="0">
                <a:solidFill>
                  <a:srgbClr val="FFFFFF"/>
                </a:solidFill>
                <a:latin typeface="Carlito"/>
                <a:cs typeface="Carlito"/>
              </a:rPr>
              <a:t>only </a:t>
            </a:r>
          </a:p>
          <a:p>
            <a:pPr marL="479425" marR="5080" indent="-466725">
              <a:lnSpc>
                <a:spcPts val="1639"/>
              </a:lnSpc>
              <a:spcBef>
                <a:spcPts val="285"/>
              </a:spcBef>
            </a:pPr>
            <a:r>
              <a:rPr lang="en-US" sz="1600" dirty="0">
                <a:solidFill>
                  <a:srgbClr val="FFFFFF"/>
                </a:solidFill>
                <a:latin typeface="Carlito"/>
                <a:cs typeface="Carlito"/>
              </a:rPr>
              <a:t>  include </a:t>
            </a:r>
            <a:r>
              <a:rPr lang="en-US" sz="1600" spc="-20" dirty="0">
                <a:solidFill>
                  <a:srgbClr val="FFFFFF"/>
                </a:solidFill>
                <a:latin typeface="Carlito"/>
                <a:cs typeface="Carlito"/>
              </a:rPr>
              <a:t>Falcon </a:t>
            </a:r>
            <a:r>
              <a:rPr lang="en-US" sz="1600" dirty="0">
                <a:solidFill>
                  <a:srgbClr val="FFFFFF"/>
                </a:solidFill>
                <a:latin typeface="Carlito"/>
                <a:cs typeface="Carlito"/>
              </a:rPr>
              <a:t>9</a:t>
            </a:r>
          </a:p>
          <a:p>
            <a:pPr marL="479425" marR="5080" indent="-466725">
              <a:lnSpc>
                <a:spcPts val="1639"/>
              </a:lnSpc>
              <a:spcBef>
                <a:spcPts val="285"/>
              </a:spcBef>
            </a:pPr>
            <a:r>
              <a:rPr lang="en-US" sz="1600" dirty="0">
                <a:solidFill>
                  <a:srgbClr val="FFFFFF"/>
                </a:solidFill>
                <a:latin typeface="Carlito"/>
                <a:cs typeface="Carlito"/>
              </a:rPr>
              <a:t>	launches</a:t>
            </a:r>
            <a:endParaRPr lang="en-IN" sz="1600" dirty="0">
              <a:latin typeface="Carlito"/>
              <a:cs typeface="Carlito"/>
            </a:endParaRPr>
          </a:p>
        </p:txBody>
      </p:sp>
      <p:sp>
        <p:nvSpPr>
          <p:cNvPr id="150" name="Rectangle: Rounded Corners 149">
            <a:extLst>
              <a:ext uri="{FF2B5EF4-FFF2-40B4-BE49-F238E27FC236}">
                <a16:creationId xmlns:a16="http://schemas.microsoft.com/office/drawing/2014/main" id="{7E526AAA-B7FA-8BA1-C8DA-4D62F121874F}"/>
              </a:ext>
            </a:extLst>
          </p:cNvPr>
          <p:cNvSpPr/>
          <p:nvPr/>
        </p:nvSpPr>
        <p:spPr>
          <a:xfrm>
            <a:off x="6936756" y="3531486"/>
            <a:ext cx="1874520" cy="109316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2700" marR="5080" indent="-1270" algn="ctr">
              <a:lnSpc>
                <a:spcPct val="91000"/>
              </a:lnSpc>
              <a:spcBef>
                <a:spcPts val="260"/>
              </a:spcBef>
            </a:pPr>
            <a:r>
              <a:rPr lang="en-US" sz="1600" spc="-20" dirty="0" err="1">
                <a:solidFill>
                  <a:srgbClr val="FFFFFF"/>
                </a:solidFill>
                <a:latin typeface="Carlito"/>
                <a:cs typeface="Carlito"/>
              </a:rPr>
              <a:t>Imputate</a:t>
            </a:r>
            <a:r>
              <a:rPr lang="en-US" sz="1600" spc="-20" dirty="0">
                <a:solidFill>
                  <a:srgbClr val="FFFFFF"/>
                </a:solidFill>
                <a:latin typeface="Carlito"/>
                <a:cs typeface="Carlito"/>
              </a:rPr>
              <a:t> </a:t>
            </a:r>
            <a:r>
              <a:rPr lang="en-US" sz="1600" spc="-5" dirty="0">
                <a:solidFill>
                  <a:srgbClr val="FFFFFF"/>
                </a:solidFill>
                <a:latin typeface="Carlito"/>
                <a:cs typeface="Carlito"/>
              </a:rPr>
              <a:t>missing  </a:t>
            </a:r>
            <a:r>
              <a:rPr lang="en-US" sz="1600" spc="-20" dirty="0" err="1">
                <a:solidFill>
                  <a:srgbClr val="FFFFFF"/>
                </a:solidFill>
                <a:latin typeface="Carlito"/>
                <a:cs typeface="Carlito"/>
              </a:rPr>
              <a:t>PayloadMass</a:t>
            </a:r>
            <a:r>
              <a:rPr lang="en-US" sz="1600" spc="-160" dirty="0">
                <a:solidFill>
                  <a:srgbClr val="FFFFFF"/>
                </a:solidFill>
                <a:latin typeface="Carlito"/>
                <a:cs typeface="Carlito"/>
              </a:rPr>
              <a:t> </a:t>
            </a:r>
            <a:r>
              <a:rPr lang="en-US" sz="1600" spc="-5" dirty="0">
                <a:solidFill>
                  <a:srgbClr val="FFFFFF"/>
                </a:solidFill>
                <a:latin typeface="Carlito"/>
                <a:cs typeface="Carlito"/>
              </a:rPr>
              <a:t>values  with</a:t>
            </a:r>
            <a:r>
              <a:rPr lang="en-US" sz="1600" spc="-35" dirty="0">
                <a:solidFill>
                  <a:srgbClr val="FFFFFF"/>
                </a:solidFill>
                <a:latin typeface="Carlito"/>
                <a:cs typeface="Carlito"/>
              </a:rPr>
              <a:t> </a:t>
            </a:r>
            <a:r>
              <a:rPr lang="en-US" sz="1600" dirty="0">
                <a:solidFill>
                  <a:srgbClr val="FFFFFF"/>
                </a:solidFill>
                <a:latin typeface="Carlito"/>
                <a:cs typeface="Carlito"/>
              </a:rPr>
              <a:t>mean</a:t>
            </a:r>
            <a:endParaRPr lang="en-US" sz="1600" dirty="0">
              <a:latin typeface="Carlito"/>
              <a:cs typeface="Carlito"/>
            </a:endParaRPr>
          </a:p>
        </p:txBody>
      </p:sp>
      <p:cxnSp>
        <p:nvCxnSpPr>
          <p:cNvPr id="159" name="Straight Connector 158">
            <a:extLst>
              <a:ext uri="{FF2B5EF4-FFF2-40B4-BE49-F238E27FC236}">
                <a16:creationId xmlns:a16="http://schemas.microsoft.com/office/drawing/2014/main" id="{7BFFF709-2266-7A2F-7DDF-FF0D1EA71380}"/>
              </a:ext>
            </a:extLst>
          </p:cNvPr>
          <p:cNvCxnSpPr>
            <a:stCxn id="146" idx="3"/>
            <a:endCxn id="147" idx="1"/>
          </p:cNvCxnSpPr>
          <p:nvPr/>
        </p:nvCxnSpPr>
        <p:spPr>
          <a:xfrm>
            <a:off x="3586481" y="5362346"/>
            <a:ext cx="634999" cy="1401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024F888C-CCEE-320E-6CFE-67125FC66EB2}"/>
              </a:ext>
            </a:extLst>
          </p:cNvPr>
          <p:cNvCxnSpPr>
            <a:stCxn id="147" idx="0"/>
            <a:endCxn id="149" idx="2"/>
          </p:cNvCxnSpPr>
          <p:nvPr/>
        </p:nvCxnSpPr>
        <p:spPr>
          <a:xfrm flipV="1">
            <a:off x="5158740" y="3326362"/>
            <a:ext cx="0" cy="15034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63" name="Straight Arrow Connector 162">
            <a:extLst>
              <a:ext uri="{FF2B5EF4-FFF2-40B4-BE49-F238E27FC236}">
                <a16:creationId xmlns:a16="http://schemas.microsoft.com/office/drawing/2014/main" id="{A2C92391-F341-4493-7032-D4113A288AD2}"/>
              </a:ext>
            </a:extLst>
          </p:cNvPr>
          <p:cNvCxnSpPr>
            <a:cxnSpLocks/>
            <a:stCxn id="149" idx="3"/>
          </p:cNvCxnSpPr>
          <p:nvPr/>
        </p:nvCxnSpPr>
        <p:spPr>
          <a:xfrm>
            <a:off x="6096000" y="2779781"/>
            <a:ext cx="1681512" cy="6989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1013704" y="3398250"/>
            <a:ext cx="2875148" cy="549050"/>
          </a:xfrm>
          <a:prstGeom prst="rect">
            <a:avLst/>
          </a:prstGeom>
        </p:spPr>
        <p:txBody>
          <a:bodyPr lIns="91440" tIns="45720" rIns="91440" bIns="45720" anchor="t">
            <a:noAutofit/>
          </a:bodyPr>
          <a:lstStyle/>
          <a:p>
            <a:pPr marL="0" indent="0">
              <a:lnSpc>
                <a:spcPct val="70000"/>
              </a:lnSpc>
              <a:spcBef>
                <a:spcPct val="0"/>
              </a:spcBef>
              <a:buNone/>
            </a:pPr>
            <a:r>
              <a:rPr lang="en-US" sz="3700" dirty="0">
                <a:solidFill>
                  <a:srgbClr val="0B49CB"/>
                </a:solidFill>
                <a:latin typeface="Abadi"/>
                <a:hlinkClick r:id="rId3"/>
              </a:rPr>
              <a:t>GITHUB URL</a:t>
            </a:r>
            <a:endParaRPr lang="en-US" sz="3700" dirty="0">
              <a:solidFill>
                <a:srgbClr val="0B49CB"/>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cxnSp>
        <p:nvCxnSpPr>
          <p:cNvPr id="5" name="Straight Connector 4">
            <a:extLst>
              <a:ext uri="{FF2B5EF4-FFF2-40B4-BE49-F238E27FC236}">
                <a16:creationId xmlns:a16="http://schemas.microsoft.com/office/drawing/2014/main" id="{1D56D454-DF00-9104-D3DA-58FA4B77D533}"/>
              </a:ext>
            </a:extLst>
          </p:cNvPr>
          <p:cNvCxnSpPr>
            <a:cxnSpLocks/>
            <a:endCxn id="9" idx="2"/>
          </p:cNvCxnSpPr>
          <p:nvPr/>
        </p:nvCxnSpPr>
        <p:spPr>
          <a:xfrm flipH="1">
            <a:off x="6466914" y="2961916"/>
            <a:ext cx="228543" cy="2780682"/>
          </a:xfrm>
          <a:prstGeom prst="line">
            <a:avLst/>
          </a:prstGeom>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95DAE016-9033-F5A2-7F85-4FECBA4CFF35}"/>
              </a:ext>
            </a:extLst>
          </p:cNvPr>
          <p:cNvSpPr/>
          <p:nvPr/>
        </p:nvSpPr>
        <p:spPr>
          <a:xfrm>
            <a:off x="5337110" y="1963192"/>
            <a:ext cx="2259608" cy="113804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520"/>
              </a:lnSpc>
              <a:spcBef>
                <a:spcPts val="95"/>
              </a:spcBef>
            </a:pPr>
            <a:r>
              <a:rPr lang="en-IN" sz="1600" spc="-25" dirty="0">
                <a:solidFill>
                  <a:srgbClr val="FFFFFF"/>
                </a:solidFill>
                <a:latin typeface="Carlito"/>
                <a:cs typeface="Carlito"/>
              </a:rPr>
              <a:t>Request</a:t>
            </a:r>
            <a:r>
              <a:rPr lang="en-IN" sz="1600" spc="-114" dirty="0">
                <a:solidFill>
                  <a:srgbClr val="FFFFFF"/>
                </a:solidFill>
                <a:latin typeface="Carlito"/>
                <a:cs typeface="Carlito"/>
              </a:rPr>
              <a:t> </a:t>
            </a:r>
            <a:r>
              <a:rPr lang="en-IN" sz="1600" spc="-5" dirty="0">
                <a:solidFill>
                  <a:srgbClr val="FFFFFF"/>
                </a:solidFill>
                <a:latin typeface="Carlito"/>
                <a:cs typeface="Carlito"/>
              </a:rPr>
              <a:t>Wikipedia</a:t>
            </a:r>
            <a:endParaRPr lang="en-IN" sz="1600" dirty="0">
              <a:latin typeface="Carlito"/>
              <a:cs typeface="Carlito"/>
            </a:endParaRPr>
          </a:p>
          <a:p>
            <a:pPr marL="13335" algn="ctr">
              <a:lnSpc>
                <a:spcPts val="2520"/>
              </a:lnSpc>
            </a:pPr>
            <a:r>
              <a:rPr lang="en-IN" sz="1600" spc="-25" dirty="0">
                <a:solidFill>
                  <a:srgbClr val="FFFFFF"/>
                </a:solidFill>
                <a:latin typeface="Carlito"/>
                <a:cs typeface="Carlito"/>
              </a:rPr>
              <a:t>html</a:t>
            </a:r>
            <a:endParaRPr lang="en-IN" sz="1600" dirty="0">
              <a:latin typeface="Carlito"/>
              <a:cs typeface="Carlito"/>
            </a:endParaRPr>
          </a:p>
        </p:txBody>
      </p:sp>
      <p:sp>
        <p:nvSpPr>
          <p:cNvPr id="8" name="Rectangle: Rounded Corners 7">
            <a:extLst>
              <a:ext uri="{FF2B5EF4-FFF2-40B4-BE49-F238E27FC236}">
                <a16:creationId xmlns:a16="http://schemas.microsoft.com/office/drawing/2014/main" id="{AAF8932B-7EE1-C3BE-B3F7-67E8CEFAD286}"/>
              </a:ext>
            </a:extLst>
          </p:cNvPr>
          <p:cNvSpPr/>
          <p:nvPr/>
        </p:nvSpPr>
        <p:spPr>
          <a:xfrm>
            <a:off x="5337110" y="3313268"/>
            <a:ext cx="2259608" cy="113804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79425" marR="5080" indent="-466725" algn="ctr">
              <a:lnSpc>
                <a:spcPts val="1639"/>
              </a:lnSpc>
              <a:spcBef>
                <a:spcPts val="285"/>
              </a:spcBef>
            </a:pPr>
            <a:r>
              <a:rPr lang="en-IN" sz="1600" spc="-5" dirty="0" err="1">
                <a:solidFill>
                  <a:srgbClr val="FFFFFF"/>
                </a:solidFill>
                <a:latin typeface="Carlito"/>
              </a:rPr>
              <a:t>BeautifulSoup</a:t>
            </a:r>
            <a:endParaRPr lang="en-IN" sz="1600" spc="-5" dirty="0">
              <a:solidFill>
                <a:srgbClr val="FFFFFF"/>
              </a:solidFill>
              <a:latin typeface="Carlito"/>
            </a:endParaRPr>
          </a:p>
          <a:p>
            <a:pPr marL="479425" marR="5080" indent="-466725" algn="ctr">
              <a:lnSpc>
                <a:spcPts val="1639"/>
              </a:lnSpc>
              <a:spcBef>
                <a:spcPts val="285"/>
              </a:spcBef>
            </a:pPr>
            <a:r>
              <a:rPr lang="en-IN" sz="1600" spc="-5" dirty="0">
                <a:solidFill>
                  <a:srgbClr val="FFFFFF"/>
                </a:solidFill>
                <a:latin typeface="Carlito"/>
              </a:rPr>
              <a:t>html5lib Parser</a:t>
            </a:r>
          </a:p>
        </p:txBody>
      </p:sp>
      <p:sp>
        <p:nvSpPr>
          <p:cNvPr id="9" name="Rectangle: Rounded Corners 8">
            <a:extLst>
              <a:ext uri="{FF2B5EF4-FFF2-40B4-BE49-F238E27FC236}">
                <a16:creationId xmlns:a16="http://schemas.microsoft.com/office/drawing/2014/main" id="{F4AC4863-5520-D4C6-CB72-56C74B54A508}"/>
              </a:ext>
            </a:extLst>
          </p:cNvPr>
          <p:cNvSpPr/>
          <p:nvPr/>
        </p:nvSpPr>
        <p:spPr>
          <a:xfrm>
            <a:off x="5337110" y="4604550"/>
            <a:ext cx="2259608" cy="113804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34010" marR="5080" indent="-321945">
              <a:lnSpc>
                <a:spcPts val="2430"/>
              </a:lnSpc>
              <a:spcBef>
                <a:spcPts val="350"/>
              </a:spcBef>
            </a:pPr>
            <a:r>
              <a:rPr lang="en-US" sz="1800" spc="-15" dirty="0">
                <a:solidFill>
                  <a:srgbClr val="FFFFFF"/>
                </a:solidFill>
                <a:latin typeface="Carlito"/>
                <a:cs typeface="Carlito"/>
              </a:rPr>
              <a:t>	Find </a:t>
            </a:r>
            <a:r>
              <a:rPr lang="en-US" sz="1800" spc="-5" dirty="0">
                <a:solidFill>
                  <a:srgbClr val="FFFFFF"/>
                </a:solidFill>
                <a:latin typeface="Carlito"/>
                <a:cs typeface="Carlito"/>
              </a:rPr>
              <a:t>launch</a:t>
            </a:r>
            <a:r>
              <a:rPr lang="en-US" sz="1800" spc="-145" dirty="0">
                <a:solidFill>
                  <a:srgbClr val="FFFFFF"/>
                </a:solidFill>
                <a:latin typeface="Carlito"/>
                <a:cs typeface="Carlito"/>
              </a:rPr>
              <a:t> </a:t>
            </a:r>
            <a:r>
              <a:rPr lang="en-US" sz="1800" spc="-40" dirty="0">
                <a:solidFill>
                  <a:srgbClr val="FFFFFF"/>
                </a:solidFill>
                <a:latin typeface="Carlito"/>
                <a:cs typeface="Carlito"/>
              </a:rPr>
              <a:t>info </a:t>
            </a:r>
          </a:p>
          <a:p>
            <a:pPr marL="334010" marR="5080" indent="-321945">
              <a:lnSpc>
                <a:spcPts val="2430"/>
              </a:lnSpc>
              <a:spcBef>
                <a:spcPts val="350"/>
              </a:spcBef>
            </a:pPr>
            <a:r>
              <a:rPr lang="en-US" spc="-40" dirty="0">
                <a:solidFill>
                  <a:srgbClr val="FFFFFF"/>
                </a:solidFill>
                <a:latin typeface="Carlito"/>
                <a:cs typeface="Carlito"/>
              </a:rPr>
              <a:t>	</a:t>
            </a:r>
            <a:r>
              <a:rPr lang="en-US" sz="1800" spc="-25" dirty="0">
                <a:solidFill>
                  <a:srgbClr val="FFFFFF"/>
                </a:solidFill>
                <a:latin typeface="Carlito"/>
                <a:cs typeface="Carlito"/>
              </a:rPr>
              <a:t>html</a:t>
            </a:r>
            <a:r>
              <a:rPr lang="en-US" sz="1800" spc="-70" dirty="0">
                <a:solidFill>
                  <a:srgbClr val="FFFFFF"/>
                </a:solidFill>
                <a:latin typeface="Carlito"/>
                <a:cs typeface="Carlito"/>
              </a:rPr>
              <a:t> </a:t>
            </a:r>
            <a:r>
              <a:rPr lang="en-US" sz="1800" spc="-20" dirty="0">
                <a:solidFill>
                  <a:srgbClr val="FFFFFF"/>
                </a:solidFill>
                <a:latin typeface="Carlito"/>
                <a:cs typeface="Carlito"/>
              </a:rPr>
              <a:t>table</a:t>
            </a:r>
            <a:endParaRPr lang="en-US" sz="1800" dirty="0">
              <a:latin typeface="Carlito"/>
              <a:cs typeface="Carlito"/>
            </a:endParaRPr>
          </a:p>
        </p:txBody>
      </p:sp>
      <p:sp>
        <p:nvSpPr>
          <p:cNvPr id="10" name="Rectangle: Rounded Corners 9">
            <a:extLst>
              <a:ext uri="{FF2B5EF4-FFF2-40B4-BE49-F238E27FC236}">
                <a16:creationId xmlns:a16="http://schemas.microsoft.com/office/drawing/2014/main" id="{D52C97A0-CD60-172A-1DAC-D6762574B0D6}"/>
              </a:ext>
            </a:extLst>
          </p:cNvPr>
          <p:cNvSpPr/>
          <p:nvPr/>
        </p:nvSpPr>
        <p:spPr>
          <a:xfrm>
            <a:off x="7846629" y="4618560"/>
            <a:ext cx="2259608" cy="113804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2700">
              <a:lnSpc>
                <a:spcPct val="100000"/>
              </a:lnSpc>
              <a:spcBef>
                <a:spcPts val="95"/>
              </a:spcBef>
            </a:pPr>
            <a:r>
              <a:rPr lang="en-IN" sz="1800" spc="-40" dirty="0">
                <a:solidFill>
                  <a:srgbClr val="FFFFFF"/>
                </a:solidFill>
                <a:latin typeface="Carlito"/>
                <a:cs typeface="Carlito"/>
              </a:rPr>
              <a:t>Create</a:t>
            </a:r>
            <a:r>
              <a:rPr lang="en-IN" sz="1800" spc="-70" dirty="0">
                <a:solidFill>
                  <a:srgbClr val="FFFFFF"/>
                </a:solidFill>
                <a:latin typeface="Carlito"/>
                <a:cs typeface="Carlito"/>
              </a:rPr>
              <a:t> </a:t>
            </a:r>
            <a:r>
              <a:rPr lang="en-IN" sz="1800" spc="-10" dirty="0">
                <a:solidFill>
                  <a:srgbClr val="FFFFFF"/>
                </a:solidFill>
                <a:latin typeface="Carlito"/>
                <a:cs typeface="Carlito"/>
              </a:rPr>
              <a:t>dictionary</a:t>
            </a:r>
            <a:endParaRPr lang="en-IN" sz="1800" dirty="0">
              <a:latin typeface="Carlito"/>
              <a:cs typeface="Carlito"/>
            </a:endParaRPr>
          </a:p>
        </p:txBody>
      </p:sp>
      <p:sp>
        <p:nvSpPr>
          <p:cNvPr id="12" name="Rectangle: Rounded Corners 11">
            <a:extLst>
              <a:ext uri="{FF2B5EF4-FFF2-40B4-BE49-F238E27FC236}">
                <a16:creationId xmlns:a16="http://schemas.microsoft.com/office/drawing/2014/main" id="{7B0267C1-D01A-B928-4DA1-55138C6C50DE}"/>
              </a:ext>
            </a:extLst>
          </p:cNvPr>
          <p:cNvSpPr/>
          <p:nvPr/>
        </p:nvSpPr>
        <p:spPr>
          <a:xfrm>
            <a:off x="7846629" y="3313268"/>
            <a:ext cx="2259608" cy="113804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2700" marR="5080" algn="ctr">
              <a:lnSpc>
                <a:spcPct val="91600"/>
              </a:lnSpc>
              <a:spcBef>
                <a:spcPts val="315"/>
              </a:spcBef>
            </a:pPr>
            <a:r>
              <a:rPr lang="en-US" sz="1800" spc="-45" dirty="0">
                <a:solidFill>
                  <a:srgbClr val="FFFFFF"/>
                </a:solidFill>
                <a:latin typeface="Carlito"/>
                <a:cs typeface="Carlito"/>
              </a:rPr>
              <a:t>Iterate</a:t>
            </a:r>
            <a:r>
              <a:rPr lang="en-US" sz="1800" spc="-135" dirty="0">
                <a:solidFill>
                  <a:srgbClr val="FFFFFF"/>
                </a:solidFill>
                <a:latin typeface="Carlito"/>
                <a:cs typeface="Carlito"/>
              </a:rPr>
              <a:t> </a:t>
            </a:r>
            <a:r>
              <a:rPr lang="en-US" sz="1800" spc="-20" dirty="0">
                <a:solidFill>
                  <a:srgbClr val="FFFFFF"/>
                </a:solidFill>
                <a:latin typeface="Carlito"/>
                <a:cs typeface="Carlito"/>
              </a:rPr>
              <a:t>through  table </a:t>
            </a:r>
            <a:r>
              <a:rPr lang="en-US" sz="1800" spc="-5" dirty="0">
                <a:solidFill>
                  <a:srgbClr val="FFFFFF"/>
                </a:solidFill>
                <a:latin typeface="Carlito"/>
                <a:cs typeface="Carlito"/>
              </a:rPr>
              <a:t>cells </a:t>
            </a:r>
            <a:r>
              <a:rPr lang="en-US" sz="1800" spc="-30" dirty="0">
                <a:solidFill>
                  <a:srgbClr val="FFFFFF"/>
                </a:solidFill>
                <a:latin typeface="Carlito"/>
                <a:cs typeface="Carlito"/>
              </a:rPr>
              <a:t>to  extract </a:t>
            </a:r>
            <a:r>
              <a:rPr lang="en-US" sz="1800" spc="-35" dirty="0">
                <a:solidFill>
                  <a:srgbClr val="FFFFFF"/>
                </a:solidFill>
                <a:latin typeface="Carlito"/>
                <a:cs typeface="Carlito"/>
              </a:rPr>
              <a:t>data </a:t>
            </a:r>
            <a:r>
              <a:rPr lang="en-US" sz="1800" spc="-30" dirty="0">
                <a:solidFill>
                  <a:srgbClr val="FFFFFF"/>
                </a:solidFill>
                <a:latin typeface="Carlito"/>
                <a:cs typeface="Carlito"/>
              </a:rPr>
              <a:t>to  </a:t>
            </a:r>
            <a:r>
              <a:rPr lang="en-US" sz="1800" spc="-10" dirty="0">
                <a:solidFill>
                  <a:srgbClr val="FFFFFF"/>
                </a:solidFill>
                <a:latin typeface="Carlito"/>
                <a:cs typeface="Carlito"/>
              </a:rPr>
              <a:t>dictionary</a:t>
            </a:r>
            <a:endParaRPr lang="en-US" sz="1800" dirty="0">
              <a:latin typeface="Carlito"/>
              <a:cs typeface="Carlito"/>
            </a:endParaRPr>
          </a:p>
        </p:txBody>
      </p:sp>
      <p:sp>
        <p:nvSpPr>
          <p:cNvPr id="13" name="Rectangle: Rounded Corners 12">
            <a:extLst>
              <a:ext uri="{FF2B5EF4-FFF2-40B4-BE49-F238E27FC236}">
                <a16:creationId xmlns:a16="http://schemas.microsoft.com/office/drawing/2014/main" id="{5B2FDFDD-182D-9096-918D-51697FED563E}"/>
              </a:ext>
            </a:extLst>
          </p:cNvPr>
          <p:cNvSpPr/>
          <p:nvPr/>
        </p:nvSpPr>
        <p:spPr>
          <a:xfrm>
            <a:off x="7846629" y="2021985"/>
            <a:ext cx="2259608" cy="113804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84175" marR="5080" indent="-372110">
              <a:lnSpc>
                <a:spcPts val="2420"/>
              </a:lnSpc>
              <a:spcBef>
                <a:spcPts val="359"/>
              </a:spcBef>
            </a:pPr>
            <a:r>
              <a:rPr lang="en-IN" sz="1600" spc="-20" dirty="0">
                <a:solidFill>
                  <a:srgbClr val="FFFFFF"/>
                </a:solidFill>
                <a:latin typeface="Carlito"/>
                <a:cs typeface="Carlito"/>
              </a:rPr>
              <a:t>Cast </a:t>
            </a:r>
            <a:r>
              <a:rPr lang="en-IN" sz="1600" spc="-5" dirty="0">
                <a:solidFill>
                  <a:srgbClr val="FFFFFF"/>
                </a:solidFill>
                <a:latin typeface="Carlito"/>
                <a:cs typeface="Carlito"/>
              </a:rPr>
              <a:t>dictionary</a:t>
            </a:r>
            <a:r>
              <a:rPr lang="en-IN" sz="1600" spc="-135" dirty="0">
                <a:solidFill>
                  <a:srgbClr val="FFFFFF"/>
                </a:solidFill>
                <a:latin typeface="Carlito"/>
                <a:cs typeface="Carlito"/>
              </a:rPr>
              <a:t> </a:t>
            </a:r>
            <a:r>
              <a:rPr lang="en-IN" sz="1600" spc="-60" dirty="0">
                <a:solidFill>
                  <a:srgbClr val="FFFFFF"/>
                </a:solidFill>
                <a:latin typeface="Carlito"/>
                <a:cs typeface="Carlito"/>
              </a:rPr>
              <a:t>to  </a:t>
            </a:r>
            <a:r>
              <a:rPr lang="en-IN" sz="1600" spc="-30" dirty="0" err="1">
                <a:solidFill>
                  <a:srgbClr val="FFFFFF"/>
                </a:solidFill>
                <a:latin typeface="Carlito"/>
                <a:cs typeface="Carlito"/>
              </a:rPr>
              <a:t>DataFrame</a:t>
            </a:r>
            <a:endParaRPr lang="en-IN" sz="1600" dirty="0">
              <a:latin typeface="Carlito"/>
              <a:cs typeface="Carlito"/>
            </a:endParaRPr>
          </a:p>
        </p:txBody>
      </p:sp>
      <p:cxnSp>
        <p:nvCxnSpPr>
          <p:cNvPr id="14" name="Straight Connector 13">
            <a:extLst>
              <a:ext uri="{FF2B5EF4-FFF2-40B4-BE49-F238E27FC236}">
                <a16:creationId xmlns:a16="http://schemas.microsoft.com/office/drawing/2014/main" id="{5021673E-0135-8152-9660-388F0274FE5D}"/>
              </a:ext>
            </a:extLst>
          </p:cNvPr>
          <p:cNvCxnSpPr>
            <a:cxnSpLocks/>
            <a:stCxn id="9" idx="3"/>
            <a:endCxn id="10" idx="1"/>
          </p:cNvCxnSpPr>
          <p:nvPr/>
        </p:nvCxnSpPr>
        <p:spPr>
          <a:xfrm>
            <a:off x="7596718" y="5173574"/>
            <a:ext cx="249911" cy="1401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CBEE0B4-2C2F-5C7C-9CE2-346EA038F736}"/>
              </a:ext>
            </a:extLst>
          </p:cNvPr>
          <p:cNvCxnSpPr>
            <a:cxnSpLocks/>
            <a:stCxn id="10" idx="0"/>
            <a:endCxn id="13" idx="2"/>
          </p:cNvCxnSpPr>
          <p:nvPr/>
        </p:nvCxnSpPr>
        <p:spPr>
          <a:xfrm flipV="1">
            <a:off x="8976433" y="3160033"/>
            <a:ext cx="0" cy="145852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261</TotalTime>
  <Words>2503</Words>
  <Application>Microsoft Office PowerPoint</Application>
  <PresentationFormat>Widescreen</PresentationFormat>
  <Paragraphs>270</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Carlito</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Asif Sayyed</cp:lastModifiedBy>
  <cp:revision>210</cp:revision>
  <dcterms:created xsi:type="dcterms:W3CDTF">2021-04-29T18:58:34Z</dcterms:created>
  <dcterms:modified xsi:type="dcterms:W3CDTF">2023-11-26T15:41:47Z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